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2" r:id="rId3"/>
    <p:sldId id="261" r:id="rId4"/>
    <p:sldId id="275" r:id="rId5"/>
    <p:sldId id="264" r:id="rId6"/>
    <p:sldId id="268" r:id="rId7"/>
    <p:sldId id="277" r:id="rId8"/>
    <p:sldId id="276" r:id="rId9"/>
    <p:sldId id="257" r:id="rId10"/>
    <p:sldId id="265" r:id="rId11"/>
    <p:sldId id="269" r:id="rId12"/>
    <p:sldId id="274" r:id="rId13"/>
    <p:sldId id="270" r:id="rId14"/>
    <p:sldId id="272" r:id="rId15"/>
    <p:sldId id="271" r:id="rId16"/>
    <p:sldId id="259" r:id="rId17"/>
    <p:sldId id="260" r:id="rId18"/>
    <p:sldId id="267" r:id="rId19"/>
    <p:sldId id="266" r:id="rId20"/>
    <p:sldId id="26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5" d="100"/>
          <a:sy n="165" d="100"/>
        </p:scale>
        <p:origin x="-140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DD4F9-3B36-4B26-958A-AF8F4BE0B53A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88763-312F-4FC5-82E4-7F13C869D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</a:t>
            </a:r>
            <a:r>
              <a:rPr lang="en-US" dirty="0" err="1" smtClean="0"/>
              <a:t>dataypes</a:t>
            </a:r>
            <a:r>
              <a:rPr lang="en-US" dirty="0" smtClean="0"/>
              <a:t> can capture information about Gene Expression, or epigenetic information</a:t>
            </a:r>
          </a:p>
          <a:p>
            <a:r>
              <a:rPr lang="en-US" dirty="0" smtClean="0"/>
              <a:t>23 base 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3000AD-DC2C-4C2C-BB3A-31CC8E27B77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9699" name="Notes Placeholder 2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343401"/>
            <a:ext cx="5486400" cy="2762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5F423-80E5-4925-A77A-DC429EA2AEC9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D5FE-6121-49B2-B8C9-582C17F9E1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rcorbett@ssh.bcgsc.ca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435788082_e022d8314e_b.jpg"/>
          <p:cNvPicPr>
            <a:picLocks noChangeAspect="1"/>
          </p:cNvPicPr>
          <p:nvPr/>
        </p:nvPicPr>
        <p:blipFill>
          <a:blip r:embed="rId2" cstate="print">
            <a:lum bright="-20000"/>
          </a:blip>
          <a:stretch>
            <a:fillRect/>
          </a:stretch>
        </p:blipFill>
        <p:spPr>
          <a:xfrm>
            <a:off x="-689088" y="-76200"/>
            <a:ext cx="10179062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 got my sequence data: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now what?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GrasPods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April 24</a:t>
            </a:r>
          </a:p>
          <a:p>
            <a:r>
              <a:rPr lang="en-US" dirty="0" smtClean="0"/>
              <a:t>2019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Using BASH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102360"/>
          <a:ext cx="8991600" cy="482092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219200"/>
                <a:gridCol w="2667000"/>
                <a:gridCol w="510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explanation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ssh</a:t>
                      </a:r>
                      <a:r>
                        <a:rPr lang="en-US" dirty="0" smtClean="0"/>
                        <a:t> rcorbett@server.com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Connect to a remote server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cd</a:t>
                      </a:r>
                      <a:r>
                        <a:rPr lang="en-US" dirty="0" smtClean="0"/>
                        <a:t> /home/</a:t>
                      </a:r>
                      <a:r>
                        <a:rPr lang="en-US" dirty="0" err="1" smtClean="0"/>
                        <a:t>rcorbett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directory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</a:t>
                      </a:r>
                      <a:r>
                        <a:rPr lang="en-US" baseline="0" dirty="0" smtClean="0"/>
                        <a:t> /home/</a:t>
                      </a:r>
                      <a:r>
                        <a:rPr lang="en-US" baseline="0" dirty="0" err="1" smtClean="0"/>
                        <a:t>rcorbett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 a list of files in a</a:t>
                      </a:r>
                      <a:r>
                        <a:rPr lang="en-US" baseline="0" dirty="0" smtClean="0"/>
                        <a:t> directory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mkdir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mkdir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 a directory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wget</a:t>
                      </a:r>
                      <a:r>
                        <a:rPr lang="en-US" dirty="0" smtClean="0"/>
                        <a:t> http://index.html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Download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</a:t>
                      </a:r>
                      <a:r>
                        <a:rPr lang="en-US" baseline="0" dirty="0" smtClean="0"/>
                        <a:t> file1.txt file2.txt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Copy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mv</a:t>
                      </a:r>
                      <a:r>
                        <a:rPr lang="en-US" baseline="0" dirty="0" smtClean="0"/>
                        <a:t> file1.txt file2.txt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Move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ie</a:t>
                      </a:r>
                      <a:r>
                        <a:rPr lang="en-US" baseline="0" dirty="0" smtClean="0"/>
                        <a:t>. Rename)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less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file1.txt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View the file in the terminal,</a:t>
                      </a:r>
                      <a:r>
                        <a:rPr lang="en-US" baseline="0" dirty="0" smtClean="0"/>
                        <a:t> press ‘q’ to quit.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</a:t>
                      </a:r>
                      <a:r>
                        <a:rPr lang="en-US" baseline="0" dirty="0" smtClean="0"/>
                        <a:t> file1.txt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See the last 10 lines of a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ln</a:t>
                      </a:r>
                      <a:r>
                        <a:rPr lang="en-US" dirty="0" smtClean="0"/>
                        <a:t> -s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ln</a:t>
                      </a:r>
                      <a:r>
                        <a:rPr lang="en-US" dirty="0" smtClean="0"/>
                        <a:t> –s /</a:t>
                      </a:r>
                      <a:r>
                        <a:rPr lang="en-US" dirty="0" err="1" smtClean="0"/>
                        <a:t>usr</a:t>
                      </a:r>
                      <a:r>
                        <a:rPr lang="en-US" dirty="0" smtClean="0"/>
                        <a:t>/bin/</a:t>
                      </a:r>
                      <a:r>
                        <a:rPr lang="en-US" dirty="0" err="1" smtClean="0"/>
                        <a:t>genome.fa</a:t>
                      </a:r>
                      <a:r>
                        <a:rPr lang="en-US" baseline="0" dirty="0" smtClean="0"/>
                        <a:t>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 a file.  Makes a pointer to another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 bigFile.bam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r>
                        <a:rPr lang="en-US" baseline="0" dirty="0" smtClean="0"/>
                        <a:t> a report of how large a file 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See what is running on a machine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Fastq</a:t>
            </a:r>
            <a:r>
              <a:rPr lang="en-US" dirty="0" smtClean="0"/>
              <a:t> files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763000" cy="313932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&gt;&gt; </a:t>
            </a:r>
            <a:r>
              <a:rPr lang="en-US" dirty="0" smtClean="0">
                <a:solidFill>
                  <a:srgbClr val="FFFF00"/>
                </a:solidFill>
              </a:rPr>
              <a:t>head myFastq.fq1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@HISEQX3_11:1:1106:23531:45136/1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GCTTTATCAAGATAATTTTTCGACTCATCAGAAATATCCGAAA…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+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AAFFFKKKKKKKKKKKKKKKKKKKKKKKKKKKKKKKKKKKKKKK…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@HISEQX3_11:1:1117:8440:33832/1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GCGCAACCTGTGACGACAAATCTGCTCAAATTTATGCGCGCT…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+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AAFFFKKKKKKKKKKKKKKKKKKKKKKKKKKKKKKKKKKKKKKK…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….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0" y="5193268"/>
            <a:ext cx="4836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@HISEQX3_11:1:1117:8440:33832/1</a:t>
            </a:r>
            <a:endParaRPr lang="en-US" sz="2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95400" y="6096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Sequencer Name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V="1">
            <a:off x="2362200" y="57150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76600" y="47360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Number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267200" y="5117068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61076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495800" y="5562600"/>
            <a:ext cx="228600" cy="545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Brace 16"/>
          <p:cNvSpPr/>
          <p:nvPr/>
        </p:nvSpPr>
        <p:spPr>
          <a:xfrm rot="16200000">
            <a:off x="5949436" y="4120634"/>
            <a:ext cx="140730" cy="21336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334000" y="47360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265238" y="1006475"/>
            <a:ext cx="6754812" cy="1189038"/>
            <a:chOff x="1336763" y="955966"/>
            <a:chExt cx="7445650" cy="1311247"/>
          </a:xfrm>
        </p:grpSpPr>
        <p:sp>
          <p:nvSpPr>
            <p:cNvPr id="3" name="Rectangle 2"/>
            <p:cNvSpPr/>
            <p:nvPr/>
          </p:nvSpPr>
          <p:spPr>
            <a:xfrm rot="1735200">
              <a:off x="4782235" y="1586205"/>
              <a:ext cx="2742030" cy="229337"/>
            </a:xfrm>
            <a:prstGeom prst="rect">
              <a:avLst/>
            </a:prstGeom>
            <a:solidFill>
              <a:srgbClr val="E6E6E6"/>
            </a:solidFill>
            <a:ln w="0">
              <a:solidFill>
                <a:srgbClr val="000000"/>
              </a:solidFill>
              <a:prstDash val="solid"/>
            </a:ln>
          </p:spPr>
          <p:txBody>
            <a:bodyPr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CCC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GG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</a:p>
          </p:txBody>
        </p:sp>
        <p:sp>
          <p:nvSpPr>
            <p:cNvPr id="4" name="Rectangle 3"/>
            <p:cNvSpPr/>
            <p:nvPr/>
          </p:nvSpPr>
          <p:spPr>
            <a:xfrm rot="1735200">
              <a:off x="5069212" y="1435648"/>
              <a:ext cx="2743779" cy="229337"/>
            </a:xfrm>
            <a:prstGeom prst="rect">
              <a:avLst/>
            </a:prstGeom>
            <a:solidFill>
              <a:srgbClr val="E6E6E6"/>
            </a:solidFill>
            <a:ln w="0">
              <a:solidFill>
                <a:srgbClr val="000000"/>
              </a:solidFill>
              <a:prstDash val="solid"/>
            </a:ln>
          </p:spPr>
          <p:txBody>
            <a:bodyPr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CCC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GG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520676" y="1106523"/>
              <a:ext cx="2820773" cy="227586"/>
            </a:xfrm>
            <a:prstGeom prst="rect">
              <a:avLst/>
            </a:prstGeom>
            <a:solidFill>
              <a:srgbClr val="E6E6E6"/>
            </a:solidFill>
            <a:ln w="0">
              <a:solidFill>
                <a:schemeClr val="tx1"/>
              </a:solidFill>
              <a:prstDash val="solid"/>
            </a:ln>
          </p:spPr>
          <p:txBody>
            <a:bodyPr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CCC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GG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</a:p>
          </p:txBody>
        </p:sp>
        <p:sp>
          <p:nvSpPr>
            <p:cNvPr id="8" name="Rectangle 7"/>
            <p:cNvSpPr/>
            <p:nvPr/>
          </p:nvSpPr>
          <p:spPr>
            <a:xfrm rot="1747800">
              <a:off x="6040384" y="1339362"/>
              <a:ext cx="2742029" cy="227586"/>
            </a:xfrm>
            <a:prstGeom prst="rect">
              <a:avLst/>
            </a:prstGeom>
            <a:solidFill>
              <a:srgbClr val="E6E6E6"/>
            </a:solidFill>
            <a:ln w="0">
              <a:solidFill>
                <a:srgbClr val="000000"/>
              </a:solidFill>
              <a:prstDash val="solid"/>
            </a:ln>
          </p:spPr>
          <p:txBody>
            <a:bodyPr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CCC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GG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</a:p>
          </p:txBody>
        </p:sp>
        <p:sp>
          <p:nvSpPr>
            <p:cNvPr id="9" name="Rectangle 8"/>
            <p:cNvSpPr/>
            <p:nvPr/>
          </p:nvSpPr>
          <p:spPr>
            <a:xfrm rot="511800">
              <a:off x="1534497" y="1199309"/>
              <a:ext cx="2743779" cy="229336"/>
            </a:xfrm>
            <a:prstGeom prst="rect">
              <a:avLst/>
            </a:prstGeom>
            <a:solidFill>
              <a:srgbClr val="E6E6E6"/>
            </a:solidFill>
            <a:ln w="0">
              <a:solidFill>
                <a:srgbClr val="000000"/>
              </a:solidFill>
              <a:prstDash val="solid"/>
            </a:ln>
          </p:spPr>
          <p:txBody>
            <a:bodyPr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CCC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GG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</a:p>
          </p:txBody>
        </p:sp>
        <p:sp>
          <p:nvSpPr>
            <p:cNvPr id="10" name="Rectangle 9"/>
            <p:cNvSpPr/>
            <p:nvPr/>
          </p:nvSpPr>
          <p:spPr>
            <a:xfrm rot="1747800">
              <a:off x="1840722" y="1087266"/>
              <a:ext cx="2742029" cy="227586"/>
            </a:xfrm>
            <a:prstGeom prst="rect">
              <a:avLst/>
            </a:prstGeom>
            <a:solidFill>
              <a:srgbClr val="E6E6E6"/>
            </a:solidFill>
            <a:ln w="0">
              <a:solidFill>
                <a:srgbClr val="000000"/>
              </a:solidFill>
              <a:prstDash val="solid"/>
            </a:ln>
          </p:spPr>
          <p:txBody>
            <a:bodyPr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CCC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GG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 rot="1747800">
              <a:off x="1336763" y="1927584"/>
              <a:ext cx="2742029" cy="227586"/>
            </a:xfrm>
            <a:prstGeom prst="rect">
              <a:avLst/>
            </a:prstGeom>
            <a:solidFill>
              <a:srgbClr val="E6E6E6"/>
            </a:solidFill>
            <a:ln w="0">
              <a:solidFill>
                <a:srgbClr val="000000"/>
              </a:solidFill>
              <a:prstDash val="solid"/>
            </a:ln>
          </p:spPr>
          <p:txBody>
            <a:bodyPr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CCC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GG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 rot="505200">
              <a:off x="2353431" y="955966"/>
              <a:ext cx="2742030" cy="229337"/>
            </a:xfrm>
            <a:prstGeom prst="rect">
              <a:avLst/>
            </a:prstGeom>
            <a:solidFill>
              <a:srgbClr val="E6E6E6"/>
            </a:solidFill>
            <a:ln w="0">
              <a:solidFill>
                <a:srgbClr val="000000"/>
              </a:solidFill>
              <a:prstDash val="solid"/>
            </a:ln>
          </p:spPr>
          <p:txBody>
            <a:bodyPr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CCC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GG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</a:p>
          </p:txBody>
        </p:sp>
        <p:sp>
          <p:nvSpPr>
            <p:cNvPr id="13" name="Rectangle 12"/>
            <p:cNvSpPr/>
            <p:nvPr/>
          </p:nvSpPr>
          <p:spPr>
            <a:xfrm rot="511200">
              <a:off x="3812813" y="2037876"/>
              <a:ext cx="2742030" cy="229337"/>
            </a:xfrm>
            <a:prstGeom prst="rect">
              <a:avLst/>
            </a:prstGeom>
            <a:solidFill>
              <a:srgbClr val="E6E6E6"/>
            </a:solidFill>
            <a:ln w="0">
              <a:solidFill>
                <a:srgbClr val="000000"/>
              </a:solidFill>
              <a:prstDash val="solid"/>
            </a:ln>
          </p:spPr>
          <p:txBody>
            <a:bodyPr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buFont typeface="StarSymbol"/>
                <a:buNone/>
                <a:defRPr/>
              </a:pP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CCC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GG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  <a:r>
                <a:rPr lang="en-US" dirty="0">
                  <a:solidFill>
                    <a:schemeClr val="accent3"/>
                  </a:solidFill>
                  <a:latin typeface="+mn-lt"/>
                  <a:cs typeface="+mn-cs"/>
                </a:rPr>
                <a:t>G</a:t>
              </a:r>
              <a:r>
                <a:rPr lang="en-US" dirty="0">
                  <a:solidFill>
                    <a:schemeClr val="accent1"/>
                  </a:solidFill>
                  <a:latin typeface="+mn-lt"/>
                  <a:cs typeface="+mn-cs"/>
                </a:rPr>
                <a:t>C</a:t>
              </a:r>
              <a:r>
                <a:rPr lang="en-US" dirty="0">
                  <a:solidFill>
                    <a:schemeClr val="accent4"/>
                  </a:solidFill>
                  <a:latin typeface="+mn-lt"/>
                  <a:cs typeface="+mn-cs"/>
                </a:rPr>
                <a:t>TT</a:t>
              </a:r>
              <a:r>
                <a:rPr lang="en-US" dirty="0">
                  <a:solidFill>
                    <a:schemeClr val="accent2"/>
                  </a:solidFill>
                  <a:latin typeface="+mn-lt"/>
                  <a:cs typeface="+mn-cs"/>
                </a:rPr>
                <a:t>A</a:t>
              </a:r>
            </a:p>
          </p:txBody>
        </p:sp>
      </p:grpSp>
      <p:sp>
        <p:nvSpPr>
          <p:cNvPr id="14" name="Title 13"/>
          <p:cNvSpPr txBox="1">
            <a:spLocks noGrp="1"/>
          </p:cNvSpPr>
          <p:nvPr>
            <p:ph type="title" idx="4294967295"/>
          </p:nvPr>
        </p:nvSpPr>
        <p:spPr>
          <a:xfrm>
            <a:off x="593725" y="3286125"/>
            <a:ext cx="8229600" cy="566738"/>
          </a:xfrm>
        </p:spPr>
        <p:txBody>
          <a:bodyPr rtlCol="0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eaLnBrk="1" fontAlgn="auto" hangingPunct="1">
              <a:spcAft>
                <a:spcPts val="0"/>
              </a:spcAft>
              <a:buFont typeface="StarSymbol"/>
              <a:buNone/>
              <a:defRPr/>
            </a:pPr>
            <a:r>
              <a:rPr lang="en-US" dirty="0"/>
              <a:t>Alignment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92263" y="6091238"/>
            <a:ext cx="2305050" cy="182562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96863" y="4025900"/>
            <a:ext cx="8501062" cy="207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sz="1400" dirty="0">
                <a:latin typeface="Liberation Sans" pitchFamily="18"/>
                <a:ea typeface="DejaVu LGC Sans" pitchFamily="2"/>
                <a:cs typeface="DejaVu LGC Sans" pitchFamily="2"/>
              </a:rPr>
              <a:t>   ...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AAA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sz="1400" dirty="0">
                <a:latin typeface="Liberation Sans" pitchFamily="18"/>
                <a:ea typeface="DejaVu LGC Sans" pitchFamily="2"/>
                <a:cs typeface="DejaVu LGC Sans" pitchFamily="2"/>
              </a:rPr>
              <a:t>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14500" y="5048250"/>
            <a:ext cx="2305050" cy="182563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92263" y="5303838"/>
            <a:ext cx="2305050" cy="182562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92263" y="5561013"/>
            <a:ext cx="2305050" cy="182562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592263" y="5815013"/>
            <a:ext cx="2305050" cy="182562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866900" y="4797425"/>
            <a:ext cx="2305050" cy="182563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84375" y="4549775"/>
            <a:ext cx="2305050" cy="182563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444750" y="4308475"/>
            <a:ext cx="2305050" cy="182563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062413" y="5826125"/>
            <a:ext cx="2362200" cy="193675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062413" y="5573713"/>
            <a:ext cx="2362200" cy="192087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316413" y="5316538"/>
            <a:ext cx="2362200" cy="192087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AAA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686300" y="5059363"/>
            <a:ext cx="2362200" cy="193675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AAA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826000" y="4808538"/>
            <a:ext cx="2362200" cy="193675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AAA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960938" y="4560888"/>
            <a:ext cx="2362200" cy="193675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AAA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53000" y="4319588"/>
            <a:ext cx="2362200" cy="193675"/>
          </a:xfrm>
          <a:prstGeom prst="rect">
            <a:avLst/>
          </a:prstGeom>
          <a:solidFill>
            <a:srgbClr val="E6E6E6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CCC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AAA</a:t>
            </a:r>
            <a:r>
              <a:rPr lang="en-US" dirty="0">
                <a:solidFill>
                  <a:schemeClr val="accent4"/>
                </a:solidFill>
                <a:latin typeface="+mn-lt"/>
                <a:cs typeface="+mn-cs"/>
              </a:rPr>
              <a:t>T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G</a:t>
            </a: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A</a:t>
            </a:r>
            <a:r>
              <a:rPr lang="en-US" dirty="0">
                <a:solidFill>
                  <a:schemeClr val="accent1"/>
                </a:solidFill>
                <a:latin typeface="+mn-lt"/>
                <a:cs typeface="+mn-cs"/>
              </a:rPr>
              <a:t>C</a:t>
            </a:r>
          </a:p>
        </p:txBody>
      </p:sp>
      <p:sp>
        <p:nvSpPr>
          <p:cNvPr id="33" name="Freeform 32"/>
          <p:cNvSpPr/>
          <p:nvPr/>
        </p:nvSpPr>
        <p:spPr>
          <a:xfrm rot="5369400">
            <a:off x="4148137" y="2700338"/>
            <a:ext cx="1120775" cy="311150"/>
          </a:xfrm>
          <a:custGeom>
            <a:avLst>
              <a:gd name="f0" fmla="val 13200"/>
              <a:gd name="f1" fmla="val 6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4000"/>
              <a:gd name="f10" fmla="val 10800"/>
              <a:gd name="f11" fmla="val 21800"/>
              <a:gd name="f12" fmla="val 1000"/>
              <a:gd name="f13" fmla="val 2000"/>
              <a:gd name="f14" fmla="val 3000"/>
              <a:gd name="f15" fmla="+- 0 0 0"/>
              <a:gd name="f16" fmla="*/ f5 1 21600"/>
              <a:gd name="f17" fmla="*/ f6 1 21600"/>
              <a:gd name="f18" fmla="pin 4000 f0 21600"/>
              <a:gd name="f19" fmla="pin 0 f1 10800"/>
              <a:gd name="f20" fmla="*/ f15 f2 1"/>
              <a:gd name="f21" fmla="val f18"/>
              <a:gd name="f22" fmla="val f19"/>
              <a:gd name="f23" fmla="+- f8 0 f19"/>
              <a:gd name="f24" fmla="+- f8 0 f18"/>
              <a:gd name="f25" fmla="*/ f18 f16 1"/>
              <a:gd name="f26" fmla="*/ f19 f17 1"/>
              <a:gd name="f27" fmla="*/ 4000 f16 1"/>
              <a:gd name="f28" fmla="*/ 0 f16 1"/>
              <a:gd name="f29" fmla="*/ 10800 f17 1"/>
              <a:gd name="f30" fmla="*/ f20 1 f4"/>
              <a:gd name="f31" fmla="*/ 21600 f16 1"/>
              <a:gd name="f32" fmla="*/ 0 f17 1"/>
              <a:gd name="f33" fmla="*/ 21600 f17 1"/>
              <a:gd name="f34" fmla="*/ f24 f19 1"/>
              <a:gd name="f35" fmla="*/ f23 f17 1"/>
              <a:gd name="f36" fmla="*/ f22 f17 1"/>
              <a:gd name="f37" fmla="+- f30 0 f3"/>
              <a:gd name="f38" fmla="*/ f21 f16 1"/>
              <a:gd name="f39" fmla="*/ f34 1 10800"/>
              <a:gd name="f40" fmla="+- f18 f39 0"/>
              <a:gd name="f41" fmla="*/ f40 f16 1"/>
            </a:gdLst>
            <a:ahLst>
              <a:ahXY gdRefX="f0" minX="f9" maxX="f8" gdRefY="f1" minY="f7" maxY="f10">
                <a:pos x="f25" y="f2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7">
                <a:pos x="f28" y="f29"/>
              </a:cxn>
              <a:cxn ang="f37">
                <a:pos x="f31" y="f29"/>
              </a:cxn>
              <a:cxn ang="f37">
                <a:pos x="f38" y="f32"/>
              </a:cxn>
              <a:cxn ang="f37">
                <a:pos x="f38" y="f33"/>
              </a:cxn>
            </a:cxnLst>
            <a:rect l="f27" t="f36" r="f41" b="f35"/>
            <a:pathLst>
              <a:path w="21600" h="21600">
                <a:moveTo>
                  <a:pt x="f21" y="f7"/>
                </a:moveTo>
                <a:lnTo>
                  <a:pt x="f8" y="f10"/>
                </a:lnTo>
                <a:lnTo>
                  <a:pt x="f21" y="f11"/>
                </a:lnTo>
                <a:lnTo>
                  <a:pt x="f21" y="f23"/>
                </a:lnTo>
                <a:lnTo>
                  <a:pt x="f9" y="f23"/>
                </a:lnTo>
                <a:lnTo>
                  <a:pt x="f9" y="f22"/>
                </a:lnTo>
                <a:lnTo>
                  <a:pt x="f21" y="f22"/>
                </a:lnTo>
                <a:lnTo>
                  <a:pt x="f21" y="f7"/>
                </a:lnTo>
                <a:moveTo>
                  <a:pt x="f7" y="f22"/>
                </a:moveTo>
                <a:lnTo>
                  <a:pt x="f7" y="f23"/>
                </a:lnTo>
                <a:lnTo>
                  <a:pt x="f12" y="f23"/>
                </a:lnTo>
                <a:lnTo>
                  <a:pt x="f12" y="f22"/>
                </a:lnTo>
                <a:lnTo>
                  <a:pt x="f7" y="f22"/>
                </a:lnTo>
                <a:moveTo>
                  <a:pt x="f13" y="f22"/>
                </a:moveTo>
                <a:lnTo>
                  <a:pt x="f13" y="f23"/>
                </a:lnTo>
                <a:lnTo>
                  <a:pt x="f14" y="f23"/>
                </a:lnTo>
                <a:lnTo>
                  <a:pt x="f14" y="f22"/>
                </a:lnTo>
                <a:lnTo>
                  <a:pt x="f13" y="f22"/>
                </a:lnTo>
                <a:close/>
              </a:path>
            </a:pathLst>
          </a:custGeom>
          <a:solidFill>
            <a:srgbClr val="1A9641"/>
          </a:solidFill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endParaRPr lang="en-US" sz="1600" dirty="0">
              <a:latin typeface="Liberation Sans" pitchFamily="18"/>
              <a:ea typeface="DejaVu LGC Sans" pitchFamily="2"/>
              <a:cs typeface="DejaVu LGC Sans" pitchFamily="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58000" y="3733800"/>
            <a:ext cx="2568575" cy="363538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fontAlgn="auto" hangingPunct="0">
              <a:spcBef>
                <a:spcPts val="0"/>
              </a:spcBef>
              <a:spcAft>
                <a:spcPts val="0"/>
              </a:spcAft>
              <a:buFont typeface="StarSymbol"/>
              <a:buNone/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Reference</a:t>
            </a:r>
            <a:r>
              <a:rPr lang="en-US" sz="1600" dirty="0">
                <a:solidFill>
                  <a:schemeClr val="accent6"/>
                </a:solidFill>
                <a:latin typeface="Liberation Sans" pitchFamily="18"/>
                <a:ea typeface="DejaVu LGC Sans" pitchFamily="2"/>
                <a:cs typeface="DejaVu LGC Sans" pitchFamily="2"/>
              </a:rPr>
              <a:t> </a:t>
            </a: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Genome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A3874-5E9C-43F2-BF10-0CF3F4C60F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52400" y="1981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Fastq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543800" y="51816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SAM/BAM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SAM/BAM files -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800600"/>
            <a:ext cx="8534400" cy="13716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@SQ lines tell you about your reference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@PG lines tell you which commands were used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763000" cy="286232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&gt;&gt; </a:t>
            </a:r>
            <a:r>
              <a:rPr lang="en-US" dirty="0" smtClean="0">
                <a:solidFill>
                  <a:srgbClr val="FFFF00"/>
                </a:solidFill>
              </a:rPr>
              <a:t>head phiX.sam</a:t>
            </a:r>
          </a:p>
          <a:p>
            <a:r>
              <a:rPr lang="en-US" sz="1200" dirty="0" smtClean="0">
                <a:solidFill>
                  <a:schemeClr val="accent6"/>
                </a:solidFill>
              </a:rPr>
              <a:t>@SQ     SN:gi|9626372|ref|NC_001422.1|  LN:5386</a:t>
            </a:r>
          </a:p>
          <a:p>
            <a:r>
              <a:rPr lang="en-US" sz="1200" dirty="0" smtClean="0">
                <a:solidFill>
                  <a:schemeClr val="accent6"/>
                </a:solidFill>
              </a:rPr>
              <a:t>@PG     ID:minimap2     PN:minimap2     VN:2.16-r922    CL:minimap2 -ax </a:t>
            </a:r>
            <a:r>
              <a:rPr lang="en-US" sz="1200" dirty="0" err="1" smtClean="0">
                <a:solidFill>
                  <a:schemeClr val="accent6"/>
                </a:solidFill>
              </a:rPr>
              <a:t>sr</a:t>
            </a:r>
            <a:r>
              <a:rPr lang="en-US" sz="1200" dirty="0" smtClean="0">
                <a:solidFill>
                  <a:schemeClr val="accent6"/>
                </a:solidFill>
              </a:rPr>
              <a:t> phi_plus_SNPs.idx HJVH5CCXX_1_GTCGTT.p000001.bam.fq1 HJVH5CCXX_1_GTCGTT.p000001.bam.fq2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HISEQX3_11:1:1106:23531:45136   83      gi|9626372|ref|NC_001422.1|     1       48      72S78M  =       1       -78     CCTGCTGAACCGCTCTTCCGATCTCTTCTGCGTCATGGAAGCGATAAAAATGATTGGCGTATCCAACCTGCAGAGTTTTATCGCTTCCATGACGCAGAAGTTAACACTTTCGGATATTTCTGATGAGTCGAAAAATTATCTTGATAAAGC  KKKKFKKKFKKFKKKKKFKKKKKFAKKKAKKKKKKKKKFFKKKKKKKKKKKKKKKKKKKKKKKKKKKKKKKKKKKKKKKKKKKKKKKKKKKKKKKKKKKKKKKKKKKKKKKKKKKKKKKKKKKKKKKKKKKKKKKKKKKKKKKKKFFFAA  NM:i:0  ms:i:156        AS:i:156        nn:i:0  </a:t>
            </a:r>
            <a:r>
              <a:rPr lang="en-US" sz="1200" dirty="0" err="1" smtClean="0">
                <a:solidFill>
                  <a:schemeClr val="bg1"/>
                </a:solidFill>
              </a:rPr>
              <a:t>tp:A:P</a:t>
            </a:r>
            <a:r>
              <a:rPr lang="en-US" sz="1200" dirty="0" smtClean="0">
                <a:solidFill>
                  <a:schemeClr val="bg1"/>
                </a:solidFill>
              </a:rPr>
              <a:t>  cm:i:3  s1:i:25 s2:i:0  de:f:0  SA:Z:gi|9626372|ref|NC_001422.1|,5356,-,41S31M78S,1,0;  rl:i:0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HISEQX3_11:1:1106:23531:45136   2129    gi|9626372|ref|NC_001422.1|     5356    1       41H31M78H       =       1       -5386   CGATAAAAATGATTGGCGTATCCAACCTGCA KKKKKKKKKKKKKKKKKKKKKKKKKKKKKKK NM:i:0  ms:i:62 AS:i:62 nn:i:0  </a:t>
            </a:r>
            <a:r>
              <a:rPr lang="en-US" sz="1200" dirty="0" err="1" smtClean="0">
                <a:solidFill>
                  <a:schemeClr val="bg1"/>
                </a:solidFill>
              </a:rPr>
              <a:t>tp:A:P</a:t>
            </a:r>
            <a:r>
              <a:rPr lang="en-US" sz="1200" dirty="0" smtClean="0">
                <a:solidFill>
                  <a:schemeClr val="bg1"/>
                </a:solidFill>
              </a:rPr>
              <a:t>  cm:i:1  s1:i:27 s2:i:0  de:f:0  SA:Z:gi|9626372|ref|NC_001422.1|,1,-,72S78M,48,0;       rl:i:0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SAM/BAM files - records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453277"/>
            <a:ext cx="8763000" cy="258532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&gt;&gt; </a:t>
            </a:r>
            <a:r>
              <a:rPr lang="en-US" dirty="0" smtClean="0">
                <a:solidFill>
                  <a:srgbClr val="FFFF00"/>
                </a:solidFill>
              </a:rPr>
              <a:t>head phiX.sam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@SQ     SN:gi|9626372|ref|NC_001422.1|  LN:5386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@PG     ID:minimap2     PN:minimap2     VN:2.16-r922    CL:minimap2 -ax </a:t>
            </a:r>
            <a:r>
              <a:rPr lang="en-US" sz="1200" dirty="0" err="1" smtClean="0">
                <a:solidFill>
                  <a:schemeClr val="bg1"/>
                </a:solidFill>
              </a:rPr>
              <a:t>sr</a:t>
            </a:r>
            <a:r>
              <a:rPr lang="en-US" sz="1200" dirty="0" smtClean="0">
                <a:solidFill>
                  <a:schemeClr val="bg1"/>
                </a:solidFill>
              </a:rPr>
              <a:t> phi_plus_SNPs.idx HJVH5CCXX_1_GTCGTT.p000001.bam.fq1 HJVH5CCXX_1_GTCGTT.p000001.bam.fq2</a:t>
            </a:r>
          </a:p>
          <a:p>
            <a:r>
              <a:rPr lang="en-US" sz="1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HISEQX3_11:1:1106:23531:45136   83      gi|9626372|ref|NC_001422.1|     1       48      72S78M  =       1       -78     CCTGCTGAACCGCTCTTCCGATCTCTTCTGCGTCATGGAAGCGATAAAAATGATTGGCGTATCCAACCTGCAGAGTTTTATCGCTTCCATGACGCAGAAGTTAACACTTTCGGATATTTCTGATGAGTCGAAAAATTATCTTGATAAAGC  KKKKFKKKFKKFKKKKKFKKKKKFAKKKAKKKKKKKKKFFKKKKKKKKKKKKKKKKKKKKKKKKKKKKKKKKKKKKKKKKKKKKKKKKKKKKKKKKKKKKKKKKKKKKKKKKKKKKKKKKKKKKKKKKKKKKKKKKKKKKKKKKKFFFAA  NM:i:0  ms:i:156        AS:i:156        nn:i:0  </a:t>
            </a:r>
            <a:r>
              <a:rPr lang="en-US" sz="12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tp:A:P</a:t>
            </a:r>
            <a:r>
              <a:rPr lang="en-US" sz="1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cm:i:3  s1:i:25 s2:i:0  de:f:0  SA:Z:gi|9626372|ref|NC_001422.1|,5356,-,41S31M78S,1,0;  rl:i:0</a:t>
            </a:r>
          </a:p>
          <a:p>
            <a:r>
              <a:rPr lang="en-US" sz="1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HISEQX3_11:1:1106:23531:45136   2129    gi|9626372|ref|NC_001422.1|     5356    1       41H31M78H       =       1       -5386   CGATAAAAATGATTGGCGTATCCAACCTGCA KKKKKKKKKKKKKKKKKKKKKKKKKKKKKKK NM:i:0  ms:i:62 AS:i:62 nn:i:0  </a:t>
            </a:r>
            <a:r>
              <a:rPr lang="en-US" sz="12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tp:A:P</a:t>
            </a:r>
            <a:r>
              <a:rPr lang="en-US" sz="1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cm:i:1  s1:i:27 s2:i:0  de:f:0  SA:Z:gi|9626372|ref|NC_001422.1|,1,-,72S78M,48,0;       rl:i:0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5105400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HISEQX3_11:1:1106:23531:45136   83      gi|9626372|ref|NC_001422.1|     1       48      72S78M  =       1       -78     CCTGCTGAACCGCTCTTCCGAT… 	KKKKFKKKFKKFKKKKKFKKKKKF …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4724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 name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85800" y="5029200"/>
            <a:ext cx="76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24200" y="443126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Bitwise flag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733800" y="4800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24400" y="473606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Reference name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562600" y="50292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58000" y="4431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Position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0" y="47360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Map Q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315200" y="4800600"/>
            <a:ext cx="76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924800" y="50292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2400" y="64124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CIGAR 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33400" y="5638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38200" y="583066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Mate reference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219200" y="5638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057400" y="6107668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Mate Position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1752600" y="57150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895600" y="6096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Size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2438400" y="57150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733800" y="6096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4267200" y="5715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24600" y="6096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 Qualities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7010400" y="5715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Genome </a:t>
            </a:r>
          </a:p>
          <a:p>
            <a:pPr lvl="1"/>
            <a:r>
              <a:rPr lang="en-US" dirty="0" smtClean="0"/>
              <a:t>Alignment: BWA, Minimap2</a:t>
            </a:r>
          </a:p>
          <a:p>
            <a:pPr lvl="1"/>
            <a:r>
              <a:rPr lang="en-US" dirty="0" smtClean="0"/>
              <a:t>SAM/BAM handling: </a:t>
            </a:r>
            <a:r>
              <a:rPr lang="en-US" dirty="0" err="1" smtClean="0"/>
              <a:t>Sambamba</a:t>
            </a:r>
            <a:endParaRPr lang="en-US" dirty="0" smtClean="0"/>
          </a:p>
          <a:p>
            <a:pPr lvl="1"/>
            <a:r>
              <a:rPr lang="en-US" dirty="0" smtClean="0"/>
              <a:t>Variant Calling: Strelka2, Mutect2</a:t>
            </a:r>
          </a:p>
          <a:p>
            <a:r>
              <a:rPr lang="en-US" dirty="0" smtClean="0"/>
              <a:t>RNA </a:t>
            </a:r>
          </a:p>
          <a:p>
            <a:pPr lvl="1"/>
            <a:r>
              <a:rPr lang="en-US" dirty="0" smtClean="0"/>
              <a:t>Alignment: STAR</a:t>
            </a:r>
          </a:p>
          <a:p>
            <a:pPr lvl="1"/>
            <a:r>
              <a:rPr lang="en-US" dirty="0" smtClean="0"/>
              <a:t>Expression Quantification: </a:t>
            </a:r>
            <a:r>
              <a:rPr lang="en-US" dirty="0" err="1" smtClean="0"/>
              <a:t>HTSeq</a:t>
            </a:r>
            <a:endParaRPr lang="en-US" dirty="0" smtClean="0"/>
          </a:p>
          <a:p>
            <a:pPr lvl="1"/>
            <a:r>
              <a:rPr lang="en-US" dirty="0" smtClean="0"/>
              <a:t>SAM/BAM handling: </a:t>
            </a:r>
            <a:r>
              <a:rPr lang="en-US" dirty="0" err="1" smtClean="0"/>
              <a:t>Sambamba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lane of </a:t>
            </a:r>
            <a:r>
              <a:rPr lang="en-US" dirty="0" err="1" smtClean="0"/>
              <a:t>HiSeqX</a:t>
            </a:r>
            <a:r>
              <a:rPr lang="en-US" dirty="0" smtClean="0"/>
              <a:t> genome data:</a:t>
            </a:r>
          </a:p>
          <a:p>
            <a:pPr lvl="1"/>
            <a:r>
              <a:rPr lang="en-US" dirty="0" smtClean="0"/>
              <a:t>800 million reads</a:t>
            </a:r>
          </a:p>
          <a:p>
            <a:pPr lvl="1"/>
            <a:r>
              <a:rPr lang="en-US" dirty="0" smtClean="0"/>
              <a:t>35X human genome coverage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Bcl</a:t>
            </a:r>
            <a:r>
              <a:rPr lang="en-US" dirty="0" smtClean="0"/>
              <a:t> files: 50Gb</a:t>
            </a:r>
          </a:p>
          <a:p>
            <a:pPr lvl="1"/>
            <a:r>
              <a:rPr lang="en-US" dirty="0" err="1" smtClean="0"/>
              <a:t>Fastq</a:t>
            </a:r>
            <a:r>
              <a:rPr lang="en-US" dirty="0" smtClean="0"/>
              <a:t> files (</a:t>
            </a:r>
            <a:r>
              <a:rPr lang="en-US" dirty="0" err="1" smtClean="0"/>
              <a:t>gzipped</a:t>
            </a:r>
            <a:r>
              <a:rPr lang="en-US" dirty="0" smtClean="0"/>
              <a:t>): 50Gb</a:t>
            </a:r>
          </a:p>
          <a:p>
            <a:pPr lvl="1"/>
            <a:r>
              <a:rPr lang="en-US" dirty="0" smtClean="0"/>
              <a:t>BAM file: 50Gb</a:t>
            </a:r>
          </a:p>
          <a:p>
            <a:pPr lvl="1"/>
            <a:r>
              <a:rPr lang="en-US" dirty="0" smtClean="0"/>
              <a:t>VCF germline variants: 500Mb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657600" y="58674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14800" y="60198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150Gb required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limiting than storage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BASH Examples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2192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ssh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rcorbett@ssh.bcgsc.ca</a:t>
            </a:r>
            <a:r>
              <a:rPr lang="en-US" dirty="0" smtClean="0">
                <a:solidFill>
                  <a:schemeClr val="bg1"/>
                </a:solidFill>
              </a:rPr>
              <a:t>   #The GSC </a:t>
            </a:r>
            <a:r>
              <a:rPr lang="en-US" dirty="0" err="1" smtClean="0">
                <a:solidFill>
                  <a:schemeClr val="bg1"/>
                </a:solidFill>
              </a:rPr>
              <a:t>ssh</a:t>
            </a:r>
            <a:r>
              <a:rPr lang="en-US" dirty="0" smtClean="0">
                <a:solidFill>
                  <a:schemeClr val="bg1"/>
                </a:solidFill>
              </a:rPr>
              <a:t> server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Need a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be able to run bioinformatics tools:</a:t>
            </a:r>
          </a:p>
          <a:p>
            <a:pPr lvl="1"/>
            <a:r>
              <a:rPr lang="en-US" dirty="0" smtClean="0"/>
              <a:t>Aligners</a:t>
            </a:r>
          </a:p>
          <a:p>
            <a:pPr lvl="1"/>
            <a:r>
              <a:rPr lang="en-US" dirty="0" smtClean="0"/>
              <a:t>Assemblers</a:t>
            </a:r>
          </a:p>
          <a:p>
            <a:pPr lvl="1"/>
            <a:r>
              <a:rPr lang="en-US" dirty="0" smtClean="0"/>
              <a:t>Variant callers, etc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But when complete I’ll need to create:</a:t>
            </a:r>
          </a:p>
          <a:p>
            <a:pPr lvl="1"/>
            <a:r>
              <a:rPr lang="en-US" dirty="0" smtClean="0"/>
              <a:t>Documents</a:t>
            </a:r>
          </a:p>
          <a:p>
            <a:pPr lvl="1"/>
            <a:r>
              <a:rPr lang="en-US" dirty="0" smtClean="0"/>
              <a:t>Presentations</a:t>
            </a:r>
            <a:endParaRPr lang="en-US" dirty="0"/>
          </a:p>
        </p:txBody>
      </p:sp>
      <p:pic>
        <p:nvPicPr>
          <p:cNvPr id="2051" name="Picture 3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1362" y="228600"/>
            <a:ext cx="1824038" cy="1120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Need a Computer </a:t>
            </a:r>
            <a:br>
              <a:rPr lang="en-US" dirty="0" smtClean="0"/>
            </a:br>
            <a:r>
              <a:rPr lang="en-US" sz="4000" dirty="0" smtClean="0"/>
              <a:t>Operating Systems</a:t>
            </a:r>
            <a:endParaRPr lang="en-US" sz="4000" dirty="0"/>
          </a:p>
        </p:txBody>
      </p:sp>
      <p:pic>
        <p:nvPicPr>
          <p:cNvPr id="4" name="Content Placeholder 3" descr="linux-mac-windows-blo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0" t="20203" r="59836" b="22554"/>
          <a:stretch>
            <a:fillRect/>
          </a:stretch>
        </p:blipFill>
        <p:spPr>
          <a:xfrm>
            <a:off x="3048000" y="1699610"/>
            <a:ext cx="1295400" cy="1310290"/>
          </a:xfrm>
        </p:spPr>
      </p:pic>
      <p:pic>
        <p:nvPicPr>
          <p:cNvPr id="5" name="Content Placeholder 3" descr="linux-mac-windows-blog.png"/>
          <p:cNvPicPr>
            <a:picLocks noChangeAspect="1"/>
          </p:cNvPicPr>
          <p:nvPr/>
        </p:nvPicPr>
        <p:blipFill>
          <a:blip r:embed="rId2" cstate="print"/>
          <a:srcRect l="40164" t="20203" r="37365" b="22554"/>
          <a:stretch>
            <a:fillRect/>
          </a:stretch>
        </p:blipFill>
        <p:spPr>
          <a:xfrm>
            <a:off x="7315200" y="1676400"/>
            <a:ext cx="914400" cy="1310290"/>
          </a:xfrm>
          <a:prstGeom prst="rect">
            <a:avLst/>
          </a:prstGeom>
        </p:spPr>
      </p:pic>
      <p:pic>
        <p:nvPicPr>
          <p:cNvPr id="6" name="Content Placeholder 3" descr="linux-mac-windows-blog.png"/>
          <p:cNvPicPr>
            <a:picLocks noChangeAspect="1"/>
          </p:cNvPicPr>
          <p:nvPr/>
        </p:nvPicPr>
        <p:blipFill>
          <a:blip r:embed="rId2" cstate="print"/>
          <a:srcRect l="62634" t="20203" r="9277" b="22554"/>
          <a:stretch>
            <a:fillRect/>
          </a:stretch>
        </p:blipFill>
        <p:spPr>
          <a:xfrm>
            <a:off x="5029200" y="1676400"/>
            <a:ext cx="1143000" cy="131029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3048001"/>
          <a:ext cx="8153400" cy="3089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Install </a:t>
                      </a:r>
                      <a:r>
                        <a:rPr lang="en-US" dirty="0" err="1" smtClean="0"/>
                        <a:t>Biofx</a:t>
                      </a:r>
                      <a:r>
                        <a:rPr lang="en-US" dirty="0" smtClean="0"/>
                        <a:t> Tools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Tool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Running Tools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Write</a:t>
                      </a:r>
                      <a:r>
                        <a:rPr lang="en-US" baseline="0" dirty="0" smtClean="0"/>
                        <a:t> Documents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Create Presentations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 smtClean="0"/>
                        <a:t>Server Connections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5" name="Oval 54"/>
          <p:cNvSpPr/>
          <p:nvPr/>
        </p:nvSpPr>
        <p:spPr>
          <a:xfrm>
            <a:off x="4114800" y="32004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248400" y="32004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943600" y="32004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696200" y="32004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8305800" y="32004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8001000" y="32004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114800" y="36576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248400" y="36576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943600" y="36576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696200" y="36576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8305800" y="36576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8001000" y="36576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5222109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114800" y="5222109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810000" y="5222109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638800" y="5222109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248400" y="5222109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5943600" y="5222109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8305800" y="5222109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8001000" y="5222109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505200" y="46482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114800" y="46482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810000" y="46482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5638800" y="46482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6248400" y="46482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5943600" y="46482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8305800" y="46482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8001000" y="46482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4114800" y="41910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6248400" y="41910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5943600" y="41910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7696200" y="41910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8305800" y="41910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8001000" y="4191000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7696200" y="5768052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305800" y="5768052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8001000" y="5768052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6248400" y="5768052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5943600" y="5768052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4114800" y="5768052"/>
            <a:ext cx="228600" cy="2286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Need a Computer</a:t>
            </a:r>
            <a:br>
              <a:rPr lang="en-US" dirty="0" smtClean="0"/>
            </a:br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lane of </a:t>
            </a:r>
            <a:r>
              <a:rPr lang="en-US" dirty="0" err="1" smtClean="0"/>
              <a:t>HiSeqX</a:t>
            </a:r>
            <a:r>
              <a:rPr lang="en-US" dirty="0" smtClean="0"/>
              <a:t> genome data:</a:t>
            </a:r>
          </a:p>
          <a:p>
            <a:pPr lvl="1"/>
            <a:r>
              <a:rPr lang="en-US" dirty="0" smtClean="0"/>
              <a:t>800 million reads</a:t>
            </a:r>
          </a:p>
          <a:p>
            <a:pPr lvl="1"/>
            <a:r>
              <a:rPr lang="en-US" dirty="0" smtClean="0"/>
              <a:t>35X human genome coverage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Bcl</a:t>
            </a:r>
            <a:r>
              <a:rPr lang="en-US" dirty="0" smtClean="0"/>
              <a:t> files: </a:t>
            </a:r>
            <a:r>
              <a:rPr lang="en-US" b="1" dirty="0" smtClean="0"/>
              <a:t>50Gb</a:t>
            </a:r>
          </a:p>
          <a:p>
            <a:pPr lvl="1"/>
            <a:r>
              <a:rPr lang="en-US" dirty="0" err="1" smtClean="0"/>
              <a:t>Fastq</a:t>
            </a:r>
            <a:r>
              <a:rPr lang="en-US" dirty="0" smtClean="0"/>
              <a:t> files (</a:t>
            </a:r>
            <a:r>
              <a:rPr lang="en-US" dirty="0" err="1" smtClean="0"/>
              <a:t>gzipped</a:t>
            </a:r>
            <a:r>
              <a:rPr lang="en-US" dirty="0" smtClean="0"/>
              <a:t>): </a:t>
            </a:r>
            <a:r>
              <a:rPr lang="en-US" b="1" dirty="0" smtClean="0"/>
              <a:t>50Gb</a:t>
            </a:r>
          </a:p>
          <a:p>
            <a:pPr lvl="1"/>
            <a:r>
              <a:rPr lang="en-US" dirty="0" smtClean="0"/>
              <a:t>BAM file: </a:t>
            </a:r>
            <a:r>
              <a:rPr lang="en-US" b="1" dirty="0" smtClean="0"/>
              <a:t>50Gb</a:t>
            </a:r>
          </a:p>
          <a:p>
            <a:pPr lvl="1"/>
            <a:r>
              <a:rPr lang="en-US" dirty="0" smtClean="0"/>
              <a:t>VCF germline variants: </a:t>
            </a:r>
            <a:r>
              <a:rPr lang="en-US" b="1" dirty="0" smtClean="0"/>
              <a:t>500Mb</a:t>
            </a: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657600" y="58674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14800" y="60198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150Gb required</a:t>
            </a:r>
            <a:endParaRPr lang="en-US" sz="2400" b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Need a Computer </a:t>
            </a:r>
            <a:br>
              <a:rPr lang="en-US" dirty="0" smtClean="0"/>
            </a:br>
            <a:r>
              <a:rPr lang="en-US" sz="4000" dirty="0" smtClean="0"/>
              <a:t>Solution</a:t>
            </a:r>
            <a:endParaRPr lang="en-US" sz="4000" dirty="0"/>
          </a:p>
        </p:txBody>
      </p:sp>
      <p:pic>
        <p:nvPicPr>
          <p:cNvPr id="4" name="Content Placeholder 3" descr="linux-mac-windows-blo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0" t="20203" r="59836" b="22554"/>
          <a:stretch>
            <a:fillRect/>
          </a:stretch>
        </p:blipFill>
        <p:spPr>
          <a:xfrm>
            <a:off x="1219200" y="1699610"/>
            <a:ext cx="1295400" cy="1310290"/>
          </a:xfrm>
        </p:spPr>
      </p:pic>
      <p:pic>
        <p:nvPicPr>
          <p:cNvPr id="5" name="Content Placeholder 3" descr="linux-mac-windows-blog.png"/>
          <p:cNvPicPr>
            <a:picLocks noChangeAspect="1"/>
          </p:cNvPicPr>
          <p:nvPr/>
        </p:nvPicPr>
        <p:blipFill>
          <a:blip r:embed="rId2" cstate="print"/>
          <a:srcRect l="40164" t="20203" r="37365" b="22554"/>
          <a:stretch>
            <a:fillRect/>
          </a:stretch>
        </p:blipFill>
        <p:spPr>
          <a:xfrm>
            <a:off x="6781800" y="1676400"/>
            <a:ext cx="914400" cy="1310290"/>
          </a:xfrm>
          <a:prstGeom prst="rect">
            <a:avLst/>
          </a:prstGeom>
        </p:spPr>
      </p:pic>
      <p:pic>
        <p:nvPicPr>
          <p:cNvPr id="6" name="Content Placeholder 3" descr="linux-mac-windows-blog.png"/>
          <p:cNvPicPr>
            <a:picLocks noChangeAspect="1"/>
          </p:cNvPicPr>
          <p:nvPr/>
        </p:nvPicPr>
        <p:blipFill>
          <a:blip r:embed="rId2" cstate="print"/>
          <a:srcRect l="62634" t="20203" r="9277" b="22554"/>
          <a:stretch>
            <a:fillRect/>
          </a:stretch>
        </p:blipFill>
        <p:spPr>
          <a:xfrm>
            <a:off x="3962400" y="1676400"/>
            <a:ext cx="1143000" cy="1310290"/>
          </a:xfrm>
          <a:prstGeom prst="rect">
            <a:avLst/>
          </a:prstGeom>
        </p:spPr>
      </p:pic>
      <p:cxnSp>
        <p:nvCxnSpPr>
          <p:cNvPr id="42" name="Straight Connector 41"/>
          <p:cNvCxnSpPr/>
          <p:nvPr/>
        </p:nvCxnSpPr>
        <p:spPr>
          <a:xfrm>
            <a:off x="1981200" y="3962400"/>
            <a:ext cx="487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438400" y="2971800"/>
            <a:ext cx="609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495800" y="3048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172200" y="3048000"/>
            <a:ext cx="457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858000" y="3733800"/>
            <a:ext cx="2286000" cy="2769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MS Gothic" pitchFamily="49" charset="-128"/>
                <a:ea typeface="MS Gothic" pitchFamily="49" charset="-128"/>
              </a:rPr>
              <a:t>s</a:t>
            </a:r>
            <a:r>
              <a:rPr lang="en-US" sz="1200" dirty="0" err="1" smtClean="0">
                <a:solidFill>
                  <a:schemeClr val="bg1"/>
                </a:solidFill>
                <a:latin typeface="MS Gothic" pitchFamily="49" charset="-128"/>
                <a:ea typeface="MS Gothic" pitchFamily="49" charset="-128"/>
              </a:rPr>
              <a:t>sh</a:t>
            </a:r>
            <a:r>
              <a:rPr lang="en-US" sz="1200" dirty="0" smtClean="0">
                <a:solidFill>
                  <a:schemeClr val="bg1"/>
                </a:solidFill>
                <a:latin typeface="MS Gothic" pitchFamily="49" charset="-128"/>
                <a:ea typeface="MS Gothic" pitchFamily="49" charset="-128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MS Gothic" pitchFamily="49" charset="-128"/>
                <a:ea typeface="MS Gothic" pitchFamily="49" charset="-128"/>
              </a:rPr>
              <a:t>username@server</a:t>
            </a:r>
            <a:endParaRPr lang="en-US" sz="1200" dirty="0" smtClean="0">
              <a:solidFill>
                <a:schemeClr val="bg1"/>
              </a:solidFill>
              <a:latin typeface="MS Gothic" pitchFamily="49" charset="-128"/>
              <a:ea typeface="MS Gothic" pitchFamily="49" charset="-128"/>
            </a:endParaRPr>
          </a:p>
        </p:txBody>
      </p:sp>
      <p:pic>
        <p:nvPicPr>
          <p:cNvPr id="51" name="Picture 50" descr="5435788082_e022d8314e_b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1828800" y="4419600"/>
            <a:ext cx="2670288" cy="1819059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4648200" y="4992469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</a:t>
            </a:r>
            <a:r>
              <a:rPr lang="en-US" b="1" dirty="0" smtClean="0"/>
              <a:t>Linux cluster</a:t>
            </a:r>
            <a:r>
              <a:rPr lang="en-US" dirty="0" smtClean="0"/>
              <a:t> is where you want to run your real analysis jobs.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8" descr="Image result for illumina hiseq 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2550" y="1371600"/>
            <a:ext cx="3219450" cy="167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900" y="182562"/>
            <a:ext cx="4648200" cy="11128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Illumina Sequencing</a:t>
            </a:r>
            <a:endParaRPr lang="en-US" dirty="0"/>
          </a:p>
        </p:txBody>
      </p:sp>
      <p:pic>
        <p:nvPicPr>
          <p:cNvPr id="7172" name="Picture 2" descr="C:\Users\rcorbett\AppData\Local\Microsoft\Windows\Temporary Internet Files\Content.IE5\J4ZM8WJB\Stomach_with_prominent_parietal_cells_--_very_high_mag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9511963" y="-11018838"/>
            <a:ext cx="4114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:\Users\rcorbett\AppData\Local\Microsoft\Windows\Temporary Internet Files\Content.IE5\Y9JBGX2A\Red_blood_cell[1]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762000" y="1882487"/>
            <a:ext cx="592667" cy="444500"/>
          </a:xfrm>
          <a:prstGeom prst="rect">
            <a:avLst/>
          </a:prstGeom>
          <a:noFill/>
        </p:spPr>
      </p:pic>
      <p:pic>
        <p:nvPicPr>
          <p:cNvPr id="14" name="Picture 9" descr="C:\Users\rcorbett\AppData\Local\Microsoft\Windows\Temporary Internet Files\Content.IE5\Y9JBGX2A\Red_blood_cell[1]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1312333" y="1882487"/>
            <a:ext cx="592667" cy="444500"/>
          </a:xfrm>
          <a:prstGeom prst="rect">
            <a:avLst/>
          </a:prstGeom>
          <a:noFill/>
        </p:spPr>
      </p:pic>
      <p:sp>
        <p:nvSpPr>
          <p:cNvPr id="7175" name="TextBox 14"/>
          <p:cNvSpPr txBox="1">
            <a:spLocks noChangeArrowheads="1"/>
          </p:cNvSpPr>
          <p:nvPr/>
        </p:nvSpPr>
        <p:spPr bwMode="auto">
          <a:xfrm>
            <a:off x="762000" y="1524000"/>
            <a:ext cx="1600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1.) Cells</a:t>
            </a:r>
          </a:p>
        </p:txBody>
      </p:sp>
      <p:sp>
        <p:nvSpPr>
          <p:cNvPr id="24" name="Freeform 23"/>
          <p:cNvSpPr/>
          <p:nvPr/>
        </p:nvSpPr>
        <p:spPr bwMode="auto">
          <a:xfrm>
            <a:off x="457200" y="3514725"/>
            <a:ext cx="1600200" cy="371475"/>
          </a:xfrm>
          <a:custGeom>
            <a:avLst/>
            <a:gdLst>
              <a:gd name="connsiteX0" fmla="*/ 0 w 2113587"/>
              <a:gd name="connsiteY0" fmla="*/ 201660 h 752763"/>
              <a:gd name="connsiteX1" fmla="*/ 73891 w 2113587"/>
              <a:gd name="connsiteY1" fmla="*/ 561879 h 752763"/>
              <a:gd name="connsiteX2" fmla="*/ 221672 w 2113587"/>
              <a:gd name="connsiteY2" fmla="*/ 7697 h 752763"/>
              <a:gd name="connsiteX3" fmla="*/ 295563 w 2113587"/>
              <a:gd name="connsiteY3" fmla="*/ 608060 h 752763"/>
              <a:gd name="connsiteX4" fmla="*/ 415636 w 2113587"/>
              <a:gd name="connsiteY4" fmla="*/ 16933 h 752763"/>
              <a:gd name="connsiteX5" fmla="*/ 452581 w 2113587"/>
              <a:gd name="connsiteY5" fmla="*/ 617297 h 752763"/>
              <a:gd name="connsiteX6" fmla="*/ 628072 w 2113587"/>
              <a:gd name="connsiteY6" fmla="*/ 90824 h 752763"/>
              <a:gd name="connsiteX7" fmla="*/ 646545 w 2113587"/>
              <a:gd name="connsiteY7" fmla="*/ 700424 h 752763"/>
              <a:gd name="connsiteX8" fmla="*/ 822036 w 2113587"/>
              <a:gd name="connsiteY8" fmla="*/ 118533 h 752763"/>
              <a:gd name="connsiteX9" fmla="*/ 868218 w 2113587"/>
              <a:gd name="connsiteY9" fmla="*/ 654242 h 752763"/>
              <a:gd name="connsiteX10" fmla="*/ 1034472 w 2113587"/>
              <a:gd name="connsiteY10" fmla="*/ 155479 h 752763"/>
              <a:gd name="connsiteX11" fmla="*/ 1089891 w 2113587"/>
              <a:gd name="connsiteY11" fmla="*/ 709660 h 752763"/>
              <a:gd name="connsiteX12" fmla="*/ 1311563 w 2113587"/>
              <a:gd name="connsiteY12" fmla="*/ 26170 h 752763"/>
              <a:gd name="connsiteX13" fmla="*/ 1339272 w 2113587"/>
              <a:gd name="connsiteY13" fmla="*/ 709660 h 752763"/>
              <a:gd name="connsiteX14" fmla="*/ 1524000 w 2113587"/>
              <a:gd name="connsiteY14" fmla="*/ 155479 h 752763"/>
              <a:gd name="connsiteX15" fmla="*/ 1616363 w 2113587"/>
              <a:gd name="connsiteY15" fmla="*/ 718897 h 752763"/>
              <a:gd name="connsiteX16" fmla="*/ 1773381 w 2113587"/>
              <a:gd name="connsiteY16" fmla="*/ 183188 h 752763"/>
              <a:gd name="connsiteX17" fmla="*/ 1838036 w 2113587"/>
              <a:gd name="connsiteY17" fmla="*/ 746606 h 752763"/>
              <a:gd name="connsiteX18" fmla="*/ 2096654 w 2113587"/>
              <a:gd name="connsiteY18" fmla="*/ 220133 h 75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13587" h="752763">
                <a:moveTo>
                  <a:pt x="0" y="201660"/>
                </a:moveTo>
                <a:cubicBezTo>
                  <a:pt x="18473" y="397933"/>
                  <a:pt x="36946" y="594206"/>
                  <a:pt x="73891" y="561879"/>
                </a:cubicBezTo>
                <a:cubicBezTo>
                  <a:pt x="110836" y="529552"/>
                  <a:pt x="184727" y="0"/>
                  <a:pt x="221672" y="7697"/>
                </a:cubicBezTo>
                <a:cubicBezTo>
                  <a:pt x="258617" y="15394"/>
                  <a:pt x="263236" y="606521"/>
                  <a:pt x="295563" y="608060"/>
                </a:cubicBezTo>
                <a:cubicBezTo>
                  <a:pt x="327890" y="609599"/>
                  <a:pt x="389466" y="15394"/>
                  <a:pt x="415636" y="16933"/>
                </a:cubicBezTo>
                <a:cubicBezTo>
                  <a:pt x="441806" y="18472"/>
                  <a:pt x="417175" y="604982"/>
                  <a:pt x="452581" y="617297"/>
                </a:cubicBezTo>
                <a:cubicBezTo>
                  <a:pt x="487987" y="629612"/>
                  <a:pt x="595745" y="76970"/>
                  <a:pt x="628072" y="90824"/>
                </a:cubicBezTo>
                <a:cubicBezTo>
                  <a:pt x="660399" y="104678"/>
                  <a:pt x="614218" y="695806"/>
                  <a:pt x="646545" y="700424"/>
                </a:cubicBezTo>
                <a:cubicBezTo>
                  <a:pt x="678872" y="705042"/>
                  <a:pt x="785091" y="126230"/>
                  <a:pt x="822036" y="118533"/>
                </a:cubicBezTo>
                <a:cubicBezTo>
                  <a:pt x="858982" y="110836"/>
                  <a:pt x="832812" y="648084"/>
                  <a:pt x="868218" y="654242"/>
                </a:cubicBezTo>
                <a:cubicBezTo>
                  <a:pt x="903624" y="660400"/>
                  <a:pt x="997527" y="146243"/>
                  <a:pt x="1034472" y="155479"/>
                </a:cubicBezTo>
                <a:cubicBezTo>
                  <a:pt x="1071417" y="164715"/>
                  <a:pt x="1043709" y="731211"/>
                  <a:pt x="1089891" y="709660"/>
                </a:cubicBezTo>
                <a:cubicBezTo>
                  <a:pt x="1136073" y="688109"/>
                  <a:pt x="1270000" y="26170"/>
                  <a:pt x="1311563" y="26170"/>
                </a:cubicBezTo>
                <a:cubicBezTo>
                  <a:pt x="1353126" y="26170"/>
                  <a:pt x="1303866" y="688108"/>
                  <a:pt x="1339272" y="709660"/>
                </a:cubicBezTo>
                <a:cubicBezTo>
                  <a:pt x="1374678" y="731212"/>
                  <a:pt x="1477818" y="153940"/>
                  <a:pt x="1524000" y="155479"/>
                </a:cubicBezTo>
                <a:cubicBezTo>
                  <a:pt x="1570182" y="157018"/>
                  <a:pt x="1574800" y="714279"/>
                  <a:pt x="1616363" y="718897"/>
                </a:cubicBezTo>
                <a:cubicBezTo>
                  <a:pt x="1657926" y="723515"/>
                  <a:pt x="1736436" y="178570"/>
                  <a:pt x="1773381" y="183188"/>
                </a:cubicBezTo>
                <a:cubicBezTo>
                  <a:pt x="1810326" y="187806"/>
                  <a:pt x="1784157" y="740449"/>
                  <a:pt x="1838036" y="746606"/>
                </a:cubicBezTo>
                <a:cubicBezTo>
                  <a:pt x="1891915" y="752763"/>
                  <a:pt x="2113587" y="297103"/>
                  <a:pt x="2096654" y="220133"/>
                </a:cubicBezTo>
              </a:path>
            </a:pathLst>
          </a:custGeom>
          <a:ln w="3492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177" name="TextBox 24"/>
          <p:cNvSpPr txBox="1">
            <a:spLocks noChangeArrowheads="1"/>
          </p:cNvSpPr>
          <p:nvPr/>
        </p:nvSpPr>
        <p:spPr bwMode="auto">
          <a:xfrm>
            <a:off x="685800" y="3136900"/>
            <a:ext cx="1600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2.) DNA</a:t>
            </a:r>
          </a:p>
        </p:txBody>
      </p:sp>
      <p:sp>
        <p:nvSpPr>
          <p:cNvPr id="7178" name="TextBox 43"/>
          <p:cNvSpPr txBox="1">
            <a:spLocks noChangeArrowheads="1"/>
          </p:cNvSpPr>
          <p:nvPr/>
        </p:nvSpPr>
        <p:spPr bwMode="auto">
          <a:xfrm>
            <a:off x="152400" y="4495800"/>
            <a:ext cx="2514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3.) Sheared DNA, with sequencing adapters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685800" y="5791200"/>
            <a:ext cx="304800" cy="0"/>
          </a:xfrm>
          <a:prstGeom prst="line">
            <a:avLst/>
          </a:prstGeom>
          <a:ln w="38100"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 bwMode="auto">
          <a:xfrm>
            <a:off x="533400" y="5638800"/>
            <a:ext cx="304800" cy="0"/>
          </a:xfrm>
          <a:prstGeom prst="line">
            <a:avLst/>
          </a:prstGeom>
          <a:ln w="38100"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 bwMode="auto">
          <a:xfrm>
            <a:off x="685800" y="5486400"/>
            <a:ext cx="304800" cy="0"/>
          </a:xfrm>
          <a:prstGeom prst="line">
            <a:avLst/>
          </a:prstGeom>
          <a:ln w="38100"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>
            <a:off x="838200" y="5334000"/>
            <a:ext cx="304800" cy="0"/>
          </a:xfrm>
          <a:prstGeom prst="line">
            <a:avLst/>
          </a:prstGeom>
          <a:ln w="38100"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 bwMode="auto">
          <a:xfrm>
            <a:off x="1143000" y="5486400"/>
            <a:ext cx="304800" cy="0"/>
          </a:xfrm>
          <a:prstGeom prst="line">
            <a:avLst/>
          </a:prstGeom>
          <a:ln w="38100"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 bwMode="auto">
          <a:xfrm>
            <a:off x="1524000" y="5638800"/>
            <a:ext cx="304800" cy="0"/>
          </a:xfrm>
          <a:prstGeom prst="line">
            <a:avLst/>
          </a:prstGeom>
          <a:ln w="38100"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>
            <a:off x="1219200" y="5791200"/>
            <a:ext cx="304800" cy="0"/>
          </a:xfrm>
          <a:prstGeom prst="line">
            <a:avLst/>
          </a:prstGeom>
          <a:ln w="38100"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>
            <a:off x="1295400" y="5334000"/>
            <a:ext cx="304800" cy="0"/>
          </a:xfrm>
          <a:prstGeom prst="line">
            <a:avLst/>
          </a:prstGeom>
          <a:ln w="38100"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>
            <a:off x="1066800" y="5638800"/>
            <a:ext cx="304800" cy="0"/>
          </a:xfrm>
          <a:prstGeom prst="line">
            <a:avLst/>
          </a:prstGeom>
          <a:ln w="38100"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0" name="TextBox 57"/>
          <p:cNvSpPr txBox="1">
            <a:spLocks noChangeArrowheads="1"/>
          </p:cNvSpPr>
          <p:nvPr/>
        </p:nvSpPr>
        <p:spPr bwMode="auto">
          <a:xfrm>
            <a:off x="4191000" y="5004881"/>
            <a:ext cx="49530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 smtClean="0">
                <a:latin typeface="Calibri" pitchFamily="34" charset="0"/>
              </a:rPr>
              <a:t>AAAAAAAAAAAAAAAAACCCAAA</a:t>
            </a:r>
            <a:r>
              <a:rPr lang="en-US" sz="1100" dirty="0" smtClean="0">
                <a:solidFill>
                  <a:schemeClr val="bg1">
                    <a:lumMod val="85000"/>
                  </a:schemeClr>
                </a:solidFill>
                <a:latin typeface="Calibri" pitchFamily="34" charset="0"/>
              </a:rPr>
              <a:t>--------------------</a:t>
            </a:r>
            <a:r>
              <a:rPr lang="en-US" sz="1100" dirty="0" smtClean="0">
                <a:latin typeface="Calibri" pitchFamily="34" charset="0"/>
              </a:rPr>
              <a:t>CCCTTTTTGGGGAAGGGGGGGTT</a:t>
            </a:r>
            <a:endParaRPr lang="en-US" sz="1100" dirty="0">
              <a:latin typeface="Calibri" pitchFamily="34" charset="0"/>
            </a:endParaRPr>
          </a:p>
          <a:p>
            <a:r>
              <a:rPr lang="en-US" sz="1100" dirty="0" smtClean="0">
                <a:latin typeface="Calibri" pitchFamily="34" charset="0"/>
              </a:rPr>
              <a:t>TCCCCCCCCCCCCCCCAAAAAAAT	</a:t>
            </a:r>
            <a:r>
              <a:rPr lang="en-US" sz="1100" dirty="0" smtClean="0">
                <a:solidFill>
                  <a:schemeClr val="bg1">
                    <a:lumMod val="85000"/>
                  </a:schemeClr>
                </a:solidFill>
                <a:latin typeface="Calibri" pitchFamily="34" charset="0"/>
              </a:rPr>
              <a:t>---------------------</a:t>
            </a:r>
            <a:r>
              <a:rPr lang="en-US" sz="1100" dirty="0" smtClean="0">
                <a:latin typeface="Calibri" pitchFamily="34" charset="0"/>
              </a:rPr>
              <a:t>GAAAGGGAAAGGGGTTTCCCAAA</a:t>
            </a:r>
          </a:p>
          <a:p>
            <a:r>
              <a:rPr lang="en-US" sz="1100" dirty="0" smtClean="0">
                <a:latin typeface="Calibri" pitchFamily="34" charset="0"/>
              </a:rPr>
              <a:t>TCCCCGGGCCCCCCCCAAAAAAAT</a:t>
            </a:r>
            <a:r>
              <a:rPr lang="en-US" sz="1100" dirty="0" smtClean="0">
                <a:solidFill>
                  <a:schemeClr val="bg1">
                    <a:lumMod val="85000"/>
                  </a:schemeClr>
                </a:solidFill>
                <a:latin typeface="Calibri" pitchFamily="34" charset="0"/>
              </a:rPr>
              <a:t>--------------------</a:t>
            </a:r>
            <a:r>
              <a:rPr lang="en-US" sz="1100" dirty="0" smtClean="0">
                <a:latin typeface="Calibri" pitchFamily="34" charset="0"/>
              </a:rPr>
              <a:t>GAAAGGGAAAGGGGTTTCCCAAA</a:t>
            </a:r>
          </a:p>
          <a:p>
            <a:r>
              <a:rPr lang="en-US" sz="1100" dirty="0" smtClean="0">
                <a:latin typeface="Calibri" pitchFamily="34" charset="0"/>
              </a:rPr>
              <a:t>TCGCCGGCCCTCCACCAATAAAGT</a:t>
            </a:r>
            <a:r>
              <a:rPr lang="en-US" sz="1100" dirty="0" smtClean="0">
                <a:solidFill>
                  <a:schemeClr val="bg1">
                    <a:lumMod val="85000"/>
                  </a:schemeClr>
                </a:solidFill>
                <a:latin typeface="Calibri" pitchFamily="34" charset="0"/>
              </a:rPr>
              <a:t>--------------------</a:t>
            </a:r>
            <a:r>
              <a:rPr lang="en-US" sz="1100" dirty="0" smtClean="0">
                <a:latin typeface="Calibri" pitchFamily="34" charset="0"/>
              </a:rPr>
              <a:t>CTTTCCGATTGGCCTCCCCCAAAC</a:t>
            </a:r>
          </a:p>
          <a:p>
            <a:endParaRPr lang="en-US" sz="1100" dirty="0">
              <a:latin typeface="Calibri" pitchFamily="34" charset="0"/>
            </a:endParaRPr>
          </a:p>
        </p:txBody>
      </p:sp>
      <p:sp>
        <p:nvSpPr>
          <p:cNvPr id="7181" name="TextBox 68"/>
          <p:cNvSpPr txBox="1">
            <a:spLocks noChangeArrowheads="1"/>
          </p:cNvSpPr>
          <p:nvPr/>
        </p:nvSpPr>
        <p:spPr bwMode="auto">
          <a:xfrm>
            <a:off x="4495800" y="1447800"/>
            <a:ext cx="21571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latin typeface="Calibri" pitchFamily="34" charset="0"/>
              </a:rPr>
              <a:t>4.) Sequencing</a:t>
            </a:r>
          </a:p>
        </p:txBody>
      </p:sp>
      <p:sp>
        <p:nvSpPr>
          <p:cNvPr id="7182" name="TextBox 73"/>
          <p:cNvSpPr txBox="1">
            <a:spLocks noChangeArrowheads="1"/>
          </p:cNvSpPr>
          <p:nvPr/>
        </p:nvSpPr>
        <p:spPr bwMode="auto">
          <a:xfrm>
            <a:off x="5562600" y="3516313"/>
            <a:ext cx="289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5.) </a:t>
            </a:r>
            <a:r>
              <a:rPr lang="en-US" dirty="0" smtClean="0">
                <a:latin typeface="Calibri" pitchFamily="34" charset="0"/>
              </a:rPr>
              <a:t>Paired-end Reads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25" name="Picture 9" descr="C:\Users\rcorbett\AppData\Local\Microsoft\Windows\Temporary Internet Files\Content.IE5\Y9JBGX2A\Red_blood_cell[1]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533400" y="2222500"/>
            <a:ext cx="592667" cy="444500"/>
          </a:xfrm>
          <a:prstGeom prst="rect">
            <a:avLst/>
          </a:prstGeom>
          <a:noFill/>
        </p:spPr>
      </p:pic>
      <p:pic>
        <p:nvPicPr>
          <p:cNvPr id="26" name="Picture 9" descr="C:\Users\rcorbett\AppData\Local\Microsoft\Windows\Temporary Internet Files\Content.IE5\Y9JBGX2A\Red_blood_cell[1]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1083733" y="2222500"/>
            <a:ext cx="592667" cy="444500"/>
          </a:xfrm>
          <a:prstGeom prst="rect">
            <a:avLst/>
          </a:prstGeom>
          <a:noFill/>
        </p:spPr>
      </p:pic>
      <p:sp>
        <p:nvSpPr>
          <p:cNvPr id="28" name="Freeform 27"/>
          <p:cNvSpPr/>
          <p:nvPr/>
        </p:nvSpPr>
        <p:spPr bwMode="auto">
          <a:xfrm>
            <a:off x="685800" y="2362201"/>
            <a:ext cx="304800" cy="152399"/>
          </a:xfrm>
          <a:custGeom>
            <a:avLst/>
            <a:gdLst>
              <a:gd name="connsiteX0" fmla="*/ 0 w 2113587"/>
              <a:gd name="connsiteY0" fmla="*/ 201660 h 752763"/>
              <a:gd name="connsiteX1" fmla="*/ 73891 w 2113587"/>
              <a:gd name="connsiteY1" fmla="*/ 561879 h 752763"/>
              <a:gd name="connsiteX2" fmla="*/ 221672 w 2113587"/>
              <a:gd name="connsiteY2" fmla="*/ 7697 h 752763"/>
              <a:gd name="connsiteX3" fmla="*/ 295563 w 2113587"/>
              <a:gd name="connsiteY3" fmla="*/ 608060 h 752763"/>
              <a:gd name="connsiteX4" fmla="*/ 415636 w 2113587"/>
              <a:gd name="connsiteY4" fmla="*/ 16933 h 752763"/>
              <a:gd name="connsiteX5" fmla="*/ 452581 w 2113587"/>
              <a:gd name="connsiteY5" fmla="*/ 617297 h 752763"/>
              <a:gd name="connsiteX6" fmla="*/ 628072 w 2113587"/>
              <a:gd name="connsiteY6" fmla="*/ 90824 h 752763"/>
              <a:gd name="connsiteX7" fmla="*/ 646545 w 2113587"/>
              <a:gd name="connsiteY7" fmla="*/ 700424 h 752763"/>
              <a:gd name="connsiteX8" fmla="*/ 822036 w 2113587"/>
              <a:gd name="connsiteY8" fmla="*/ 118533 h 752763"/>
              <a:gd name="connsiteX9" fmla="*/ 868218 w 2113587"/>
              <a:gd name="connsiteY9" fmla="*/ 654242 h 752763"/>
              <a:gd name="connsiteX10" fmla="*/ 1034472 w 2113587"/>
              <a:gd name="connsiteY10" fmla="*/ 155479 h 752763"/>
              <a:gd name="connsiteX11" fmla="*/ 1089891 w 2113587"/>
              <a:gd name="connsiteY11" fmla="*/ 709660 h 752763"/>
              <a:gd name="connsiteX12" fmla="*/ 1311563 w 2113587"/>
              <a:gd name="connsiteY12" fmla="*/ 26170 h 752763"/>
              <a:gd name="connsiteX13" fmla="*/ 1339272 w 2113587"/>
              <a:gd name="connsiteY13" fmla="*/ 709660 h 752763"/>
              <a:gd name="connsiteX14" fmla="*/ 1524000 w 2113587"/>
              <a:gd name="connsiteY14" fmla="*/ 155479 h 752763"/>
              <a:gd name="connsiteX15" fmla="*/ 1616363 w 2113587"/>
              <a:gd name="connsiteY15" fmla="*/ 718897 h 752763"/>
              <a:gd name="connsiteX16" fmla="*/ 1773381 w 2113587"/>
              <a:gd name="connsiteY16" fmla="*/ 183188 h 752763"/>
              <a:gd name="connsiteX17" fmla="*/ 1838036 w 2113587"/>
              <a:gd name="connsiteY17" fmla="*/ 746606 h 752763"/>
              <a:gd name="connsiteX18" fmla="*/ 2096654 w 2113587"/>
              <a:gd name="connsiteY18" fmla="*/ 220133 h 75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13587" h="752763">
                <a:moveTo>
                  <a:pt x="0" y="201660"/>
                </a:moveTo>
                <a:cubicBezTo>
                  <a:pt x="18473" y="397933"/>
                  <a:pt x="36946" y="594206"/>
                  <a:pt x="73891" y="561879"/>
                </a:cubicBezTo>
                <a:cubicBezTo>
                  <a:pt x="110836" y="529552"/>
                  <a:pt x="184727" y="0"/>
                  <a:pt x="221672" y="7697"/>
                </a:cubicBezTo>
                <a:cubicBezTo>
                  <a:pt x="258617" y="15394"/>
                  <a:pt x="263236" y="606521"/>
                  <a:pt x="295563" y="608060"/>
                </a:cubicBezTo>
                <a:cubicBezTo>
                  <a:pt x="327890" y="609599"/>
                  <a:pt x="389466" y="15394"/>
                  <a:pt x="415636" y="16933"/>
                </a:cubicBezTo>
                <a:cubicBezTo>
                  <a:pt x="441806" y="18472"/>
                  <a:pt x="417175" y="604982"/>
                  <a:pt x="452581" y="617297"/>
                </a:cubicBezTo>
                <a:cubicBezTo>
                  <a:pt x="487987" y="629612"/>
                  <a:pt x="595745" y="76970"/>
                  <a:pt x="628072" y="90824"/>
                </a:cubicBezTo>
                <a:cubicBezTo>
                  <a:pt x="660399" y="104678"/>
                  <a:pt x="614218" y="695806"/>
                  <a:pt x="646545" y="700424"/>
                </a:cubicBezTo>
                <a:cubicBezTo>
                  <a:pt x="678872" y="705042"/>
                  <a:pt x="785091" y="126230"/>
                  <a:pt x="822036" y="118533"/>
                </a:cubicBezTo>
                <a:cubicBezTo>
                  <a:pt x="858982" y="110836"/>
                  <a:pt x="832812" y="648084"/>
                  <a:pt x="868218" y="654242"/>
                </a:cubicBezTo>
                <a:cubicBezTo>
                  <a:pt x="903624" y="660400"/>
                  <a:pt x="997527" y="146243"/>
                  <a:pt x="1034472" y="155479"/>
                </a:cubicBezTo>
                <a:cubicBezTo>
                  <a:pt x="1071417" y="164715"/>
                  <a:pt x="1043709" y="731211"/>
                  <a:pt x="1089891" y="709660"/>
                </a:cubicBezTo>
                <a:cubicBezTo>
                  <a:pt x="1136073" y="688109"/>
                  <a:pt x="1270000" y="26170"/>
                  <a:pt x="1311563" y="26170"/>
                </a:cubicBezTo>
                <a:cubicBezTo>
                  <a:pt x="1353126" y="26170"/>
                  <a:pt x="1303866" y="688108"/>
                  <a:pt x="1339272" y="709660"/>
                </a:cubicBezTo>
                <a:cubicBezTo>
                  <a:pt x="1374678" y="731212"/>
                  <a:pt x="1477818" y="153940"/>
                  <a:pt x="1524000" y="155479"/>
                </a:cubicBezTo>
                <a:cubicBezTo>
                  <a:pt x="1570182" y="157018"/>
                  <a:pt x="1574800" y="714279"/>
                  <a:pt x="1616363" y="718897"/>
                </a:cubicBezTo>
                <a:cubicBezTo>
                  <a:pt x="1657926" y="723515"/>
                  <a:pt x="1736436" y="178570"/>
                  <a:pt x="1773381" y="183188"/>
                </a:cubicBezTo>
                <a:cubicBezTo>
                  <a:pt x="1810326" y="187806"/>
                  <a:pt x="1784157" y="740449"/>
                  <a:pt x="1838036" y="746606"/>
                </a:cubicBezTo>
                <a:cubicBezTo>
                  <a:pt x="1891915" y="752763"/>
                  <a:pt x="2113587" y="297103"/>
                  <a:pt x="2096654" y="220133"/>
                </a:cubicBezTo>
              </a:path>
            </a:pathLst>
          </a:custGeom>
          <a:ln w="952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9" name="Freeform 28"/>
          <p:cNvSpPr/>
          <p:nvPr/>
        </p:nvSpPr>
        <p:spPr bwMode="auto">
          <a:xfrm>
            <a:off x="1219200" y="2362200"/>
            <a:ext cx="304800" cy="152399"/>
          </a:xfrm>
          <a:custGeom>
            <a:avLst/>
            <a:gdLst>
              <a:gd name="connsiteX0" fmla="*/ 0 w 2113587"/>
              <a:gd name="connsiteY0" fmla="*/ 201660 h 752763"/>
              <a:gd name="connsiteX1" fmla="*/ 73891 w 2113587"/>
              <a:gd name="connsiteY1" fmla="*/ 561879 h 752763"/>
              <a:gd name="connsiteX2" fmla="*/ 221672 w 2113587"/>
              <a:gd name="connsiteY2" fmla="*/ 7697 h 752763"/>
              <a:gd name="connsiteX3" fmla="*/ 295563 w 2113587"/>
              <a:gd name="connsiteY3" fmla="*/ 608060 h 752763"/>
              <a:gd name="connsiteX4" fmla="*/ 415636 w 2113587"/>
              <a:gd name="connsiteY4" fmla="*/ 16933 h 752763"/>
              <a:gd name="connsiteX5" fmla="*/ 452581 w 2113587"/>
              <a:gd name="connsiteY5" fmla="*/ 617297 h 752763"/>
              <a:gd name="connsiteX6" fmla="*/ 628072 w 2113587"/>
              <a:gd name="connsiteY6" fmla="*/ 90824 h 752763"/>
              <a:gd name="connsiteX7" fmla="*/ 646545 w 2113587"/>
              <a:gd name="connsiteY7" fmla="*/ 700424 h 752763"/>
              <a:gd name="connsiteX8" fmla="*/ 822036 w 2113587"/>
              <a:gd name="connsiteY8" fmla="*/ 118533 h 752763"/>
              <a:gd name="connsiteX9" fmla="*/ 868218 w 2113587"/>
              <a:gd name="connsiteY9" fmla="*/ 654242 h 752763"/>
              <a:gd name="connsiteX10" fmla="*/ 1034472 w 2113587"/>
              <a:gd name="connsiteY10" fmla="*/ 155479 h 752763"/>
              <a:gd name="connsiteX11" fmla="*/ 1089891 w 2113587"/>
              <a:gd name="connsiteY11" fmla="*/ 709660 h 752763"/>
              <a:gd name="connsiteX12" fmla="*/ 1311563 w 2113587"/>
              <a:gd name="connsiteY12" fmla="*/ 26170 h 752763"/>
              <a:gd name="connsiteX13" fmla="*/ 1339272 w 2113587"/>
              <a:gd name="connsiteY13" fmla="*/ 709660 h 752763"/>
              <a:gd name="connsiteX14" fmla="*/ 1524000 w 2113587"/>
              <a:gd name="connsiteY14" fmla="*/ 155479 h 752763"/>
              <a:gd name="connsiteX15" fmla="*/ 1616363 w 2113587"/>
              <a:gd name="connsiteY15" fmla="*/ 718897 h 752763"/>
              <a:gd name="connsiteX16" fmla="*/ 1773381 w 2113587"/>
              <a:gd name="connsiteY16" fmla="*/ 183188 h 752763"/>
              <a:gd name="connsiteX17" fmla="*/ 1838036 w 2113587"/>
              <a:gd name="connsiteY17" fmla="*/ 746606 h 752763"/>
              <a:gd name="connsiteX18" fmla="*/ 2096654 w 2113587"/>
              <a:gd name="connsiteY18" fmla="*/ 220133 h 75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13587" h="752763">
                <a:moveTo>
                  <a:pt x="0" y="201660"/>
                </a:moveTo>
                <a:cubicBezTo>
                  <a:pt x="18473" y="397933"/>
                  <a:pt x="36946" y="594206"/>
                  <a:pt x="73891" y="561879"/>
                </a:cubicBezTo>
                <a:cubicBezTo>
                  <a:pt x="110836" y="529552"/>
                  <a:pt x="184727" y="0"/>
                  <a:pt x="221672" y="7697"/>
                </a:cubicBezTo>
                <a:cubicBezTo>
                  <a:pt x="258617" y="15394"/>
                  <a:pt x="263236" y="606521"/>
                  <a:pt x="295563" y="608060"/>
                </a:cubicBezTo>
                <a:cubicBezTo>
                  <a:pt x="327890" y="609599"/>
                  <a:pt x="389466" y="15394"/>
                  <a:pt x="415636" y="16933"/>
                </a:cubicBezTo>
                <a:cubicBezTo>
                  <a:pt x="441806" y="18472"/>
                  <a:pt x="417175" y="604982"/>
                  <a:pt x="452581" y="617297"/>
                </a:cubicBezTo>
                <a:cubicBezTo>
                  <a:pt x="487987" y="629612"/>
                  <a:pt x="595745" y="76970"/>
                  <a:pt x="628072" y="90824"/>
                </a:cubicBezTo>
                <a:cubicBezTo>
                  <a:pt x="660399" y="104678"/>
                  <a:pt x="614218" y="695806"/>
                  <a:pt x="646545" y="700424"/>
                </a:cubicBezTo>
                <a:cubicBezTo>
                  <a:pt x="678872" y="705042"/>
                  <a:pt x="785091" y="126230"/>
                  <a:pt x="822036" y="118533"/>
                </a:cubicBezTo>
                <a:cubicBezTo>
                  <a:pt x="858982" y="110836"/>
                  <a:pt x="832812" y="648084"/>
                  <a:pt x="868218" y="654242"/>
                </a:cubicBezTo>
                <a:cubicBezTo>
                  <a:pt x="903624" y="660400"/>
                  <a:pt x="997527" y="146243"/>
                  <a:pt x="1034472" y="155479"/>
                </a:cubicBezTo>
                <a:cubicBezTo>
                  <a:pt x="1071417" y="164715"/>
                  <a:pt x="1043709" y="731211"/>
                  <a:pt x="1089891" y="709660"/>
                </a:cubicBezTo>
                <a:cubicBezTo>
                  <a:pt x="1136073" y="688109"/>
                  <a:pt x="1270000" y="26170"/>
                  <a:pt x="1311563" y="26170"/>
                </a:cubicBezTo>
                <a:cubicBezTo>
                  <a:pt x="1353126" y="26170"/>
                  <a:pt x="1303866" y="688108"/>
                  <a:pt x="1339272" y="709660"/>
                </a:cubicBezTo>
                <a:cubicBezTo>
                  <a:pt x="1374678" y="731212"/>
                  <a:pt x="1477818" y="153940"/>
                  <a:pt x="1524000" y="155479"/>
                </a:cubicBezTo>
                <a:cubicBezTo>
                  <a:pt x="1570182" y="157018"/>
                  <a:pt x="1574800" y="714279"/>
                  <a:pt x="1616363" y="718897"/>
                </a:cubicBezTo>
                <a:cubicBezTo>
                  <a:pt x="1657926" y="723515"/>
                  <a:pt x="1736436" y="178570"/>
                  <a:pt x="1773381" y="183188"/>
                </a:cubicBezTo>
                <a:cubicBezTo>
                  <a:pt x="1810326" y="187806"/>
                  <a:pt x="1784157" y="740449"/>
                  <a:pt x="1838036" y="746606"/>
                </a:cubicBezTo>
                <a:cubicBezTo>
                  <a:pt x="1891915" y="752763"/>
                  <a:pt x="2113587" y="297103"/>
                  <a:pt x="2096654" y="220133"/>
                </a:cubicBezTo>
              </a:path>
            </a:pathLst>
          </a:custGeom>
          <a:ln w="952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1447800" y="1981200"/>
            <a:ext cx="304800" cy="152399"/>
          </a:xfrm>
          <a:custGeom>
            <a:avLst/>
            <a:gdLst>
              <a:gd name="connsiteX0" fmla="*/ 0 w 2113587"/>
              <a:gd name="connsiteY0" fmla="*/ 201660 h 752763"/>
              <a:gd name="connsiteX1" fmla="*/ 73891 w 2113587"/>
              <a:gd name="connsiteY1" fmla="*/ 561879 h 752763"/>
              <a:gd name="connsiteX2" fmla="*/ 221672 w 2113587"/>
              <a:gd name="connsiteY2" fmla="*/ 7697 h 752763"/>
              <a:gd name="connsiteX3" fmla="*/ 295563 w 2113587"/>
              <a:gd name="connsiteY3" fmla="*/ 608060 h 752763"/>
              <a:gd name="connsiteX4" fmla="*/ 415636 w 2113587"/>
              <a:gd name="connsiteY4" fmla="*/ 16933 h 752763"/>
              <a:gd name="connsiteX5" fmla="*/ 452581 w 2113587"/>
              <a:gd name="connsiteY5" fmla="*/ 617297 h 752763"/>
              <a:gd name="connsiteX6" fmla="*/ 628072 w 2113587"/>
              <a:gd name="connsiteY6" fmla="*/ 90824 h 752763"/>
              <a:gd name="connsiteX7" fmla="*/ 646545 w 2113587"/>
              <a:gd name="connsiteY7" fmla="*/ 700424 h 752763"/>
              <a:gd name="connsiteX8" fmla="*/ 822036 w 2113587"/>
              <a:gd name="connsiteY8" fmla="*/ 118533 h 752763"/>
              <a:gd name="connsiteX9" fmla="*/ 868218 w 2113587"/>
              <a:gd name="connsiteY9" fmla="*/ 654242 h 752763"/>
              <a:gd name="connsiteX10" fmla="*/ 1034472 w 2113587"/>
              <a:gd name="connsiteY10" fmla="*/ 155479 h 752763"/>
              <a:gd name="connsiteX11" fmla="*/ 1089891 w 2113587"/>
              <a:gd name="connsiteY11" fmla="*/ 709660 h 752763"/>
              <a:gd name="connsiteX12" fmla="*/ 1311563 w 2113587"/>
              <a:gd name="connsiteY12" fmla="*/ 26170 h 752763"/>
              <a:gd name="connsiteX13" fmla="*/ 1339272 w 2113587"/>
              <a:gd name="connsiteY13" fmla="*/ 709660 h 752763"/>
              <a:gd name="connsiteX14" fmla="*/ 1524000 w 2113587"/>
              <a:gd name="connsiteY14" fmla="*/ 155479 h 752763"/>
              <a:gd name="connsiteX15" fmla="*/ 1616363 w 2113587"/>
              <a:gd name="connsiteY15" fmla="*/ 718897 h 752763"/>
              <a:gd name="connsiteX16" fmla="*/ 1773381 w 2113587"/>
              <a:gd name="connsiteY16" fmla="*/ 183188 h 752763"/>
              <a:gd name="connsiteX17" fmla="*/ 1838036 w 2113587"/>
              <a:gd name="connsiteY17" fmla="*/ 746606 h 752763"/>
              <a:gd name="connsiteX18" fmla="*/ 2096654 w 2113587"/>
              <a:gd name="connsiteY18" fmla="*/ 220133 h 75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13587" h="752763">
                <a:moveTo>
                  <a:pt x="0" y="201660"/>
                </a:moveTo>
                <a:cubicBezTo>
                  <a:pt x="18473" y="397933"/>
                  <a:pt x="36946" y="594206"/>
                  <a:pt x="73891" y="561879"/>
                </a:cubicBezTo>
                <a:cubicBezTo>
                  <a:pt x="110836" y="529552"/>
                  <a:pt x="184727" y="0"/>
                  <a:pt x="221672" y="7697"/>
                </a:cubicBezTo>
                <a:cubicBezTo>
                  <a:pt x="258617" y="15394"/>
                  <a:pt x="263236" y="606521"/>
                  <a:pt x="295563" y="608060"/>
                </a:cubicBezTo>
                <a:cubicBezTo>
                  <a:pt x="327890" y="609599"/>
                  <a:pt x="389466" y="15394"/>
                  <a:pt x="415636" y="16933"/>
                </a:cubicBezTo>
                <a:cubicBezTo>
                  <a:pt x="441806" y="18472"/>
                  <a:pt x="417175" y="604982"/>
                  <a:pt x="452581" y="617297"/>
                </a:cubicBezTo>
                <a:cubicBezTo>
                  <a:pt x="487987" y="629612"/>
                  <a:pt x="595745" y="76970"/>
                  <a:pt x="628072" y="90824"/>
                </a:cubicBezTo>
                <a:cubicBezTo>
                  <a:pt x="660399" y="104678"/>
                  <a:pt x="614218" y="695806"/>
                  <a:pt x="646545" y="700424"/>
                </a:cubicBezTo>
                <a:cubicBezTo>
                  <a:pt x="678872" y="705042"/>
                  <a:pt x="785091" y="126230"/>
                  <a:pt x="822036" y="118533"/>
                </a:cubicBezTo>
                <a:cubicBezTo>
                  <a:pt x="858982" y="110836"/>
                  <a:pt x="832812" y="648084"/>
                  <a:pt x="868218" y="654242"/>
                </a:cubicBezTo>
                <a:cubicBezTo>
                  <a:pt x="903624" y="660400"/>
                  <a:pt x="997527" y="146243"/>
                  <a:pt x="1034472" y="155479"/>
                </a:cubicBezTo>
                <a:cubicBezTo>
                  <a:pt x="1071417" y="164715"/>
                  <a:pt x="1043709" y="731211"/>
                  <a:pt x="1089891" y="709660"/>
                </a:cubicBezTo>
                <a:cubicBezTo>
                  <a:pt x="1136073" y="688109"/>
                  <a:pt x="1270000" y="26170"/>
                  <a:pt x="1311563" y="26170"/>
                </a:cubicBezTo>
                <a:cubicBezTo>
                  <a:pt x="1353126" y="26170"/>
                  <a:pt x="1303866" y="688108"/>
                  <a:pt x="1339272" y="709660"/>
                </a:cubicBezTo>
                <a:cubicBezTo>
                  <a:pt x="1374678" y="731212"/>
                  <a:pt x="1477818" y="153940"/>
                  <a:pt x="1524000" y="155479"/>
                </a:cubicBezTo>
                <a:cubicBezTo>
                  <a:pt x="1570182" y="157018"/>
                  <a:pt x="1574800" y="714279"/>
                  <a:pt x="1616363" y="718897"/>
                </a:cubicBezTo>
                <a:cubicBezTo>
                  <a:pt x="1657926" y="723515"/>
                  <a:pt x="1736436" y="178570"/>
                  <a:pt x="1773381" y="183188"/>
                </a:cubicBezTo>
                <a:cubicBezTo>
                  <a:pt x="1810326" y="187806"/>
                  <a:pt x="1784157" y="740449"/>
                  <a:pt x="1838036" y="746606"/>
                </a:cubicBezTo>
                <a:cubicBezTo>
                  <a:pt x="1891915" y="752763"/>
                  <a:pt x="2113587" y="297103"/>
                  <a:pt x="2096654" y="220133"/>
                </a:cubicBezTo>
              </a:path>
            </a:pathLst>
          </a:custGeom>
          <a:ln w="952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914400" y="1981200"/>
            <a:ext cx="304800" cy="152399"/>
          </a:xfrm>
          <a:custGeom>
            <a:avLst/>
            <a:gdLst>
              <a:gd name="connsiteX0" fmla="*/ 0 w 2113587"/>
              <a:gd name="connsiteY0" fmla="*/ 201660 h 752763"/>
              <a:gd name="connsiteX1" fmla="*/ 73891 w 2113587"/>
              <a:gd name="connsiteY1" fmla="*/ 561879 h 752763"/>
              <a:gd name="connsiteX2" fmla="*/ 221672 w 2113587"/>
              <a:gd name="connsiteY2" fmla="*/ 7697 h 752763"/>
              <a:gd name="connsiteX3" fmla="*/ 295563 w 2113587"/>
              <a:gd name="connsiteY3" fmla="*/ 608060 h 752763"/>
              <a:gd name="connsiteX4" fmla="*/ 415636 w 2113587"/>
              <a:gd name="connsiteY4" fmla="*/ 16933 h 752763"/>
              <a:gd name="connsiteX5" fmla="*/ 452581 w 2113587"/>
              <a:gd name="connsiteY5" fmla="*/ 617297 h 752763"/>
              <a:gd name="connsiteX6" fmla="*/ 628072 w 2113587"/>
              <a:gd name="connsiteY6" fmla="*/ 90824 h 752763"/>
              <a:gd name="connsiteX7" fmla="*/ 646545 w 2113587"/>
              <a:gd name="connsiteY7" fmla="*/ 700424 h 752763"/>
              <a:gd name="connsiteX8" fmla="*/ 822036 w 2113587"/>
              <a:gd name="connsiteY8" fmla="*/ 118533 h 752763"/>
              <a:gd name="connsiteX9" fmla="*/ 868218 w 2113587"/>
              <a:gd name="connsiteY9" fmla="*/ 654242 h 752763"/>
              <a:gd name="connsiteX10" fmla="*/ 1034472 w 2113587"/>
              <a:gd name="connsiteY10" fmla="*/ 155479 h 752763"/>
              <a:gd name="connsiteX11" fmla="*/ 1089891 w 2113587"/>
              <a:gd name="connsiteY11" fmla="*/ 709660 h 752763"/>
              <a:gd name="connsiteX12" fmla="*/ 1311563 w 2113587"/>
              <a:gd name="connsiteY12" fmla="*/ 26170 h 752763"/>
              <a:gd name="connsiteX13" fmla="*/ 1339272 w 2113587"/>
              <a:gd name="connsiteY13" fmla="*/ 709660 h 752763"/>
              <a:gd name="connsiteX14" fmla="*/ 1524000 w 2113587"/>
              <a:gd name="connsiteY14" fmla="*/ 155479 h 752763"/>
              <a:gd name="connsiteX15" fmla="*/ 1616363 w 2113587"/>
              <a:gd name="connsiteY15" fmla="*/ 718897 h 752763"/>
              <a:gd name="connsiteX16" fmla="*/ 1773381 w 2113587"/>
              <a:gd name="connsiteY16" fmla="*/ 183188 h 752763"/>
              <a:gd name="connsiteX17" fmla="*/ 1838036 w 2113587"/>
              <a:gd name="connsiteY17" fmla="*/ 746606 h 752763"/>
              <a:gd name="connsiteX18" fmla="*/ 2096654 w 2113587"/>
              <a:gd name="connsiteY18" fmla="*/ 220133 h 75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13587" h="752763">
                <a:moveTo>
                  <a:pt x="0" y="201660"/>
                </a:moveTo>
                <a:cubicBezTo>
                  <a:pt x="18473" y="397933"/>
                  <a:pt x="36946" y="594206"/>
                  <a:pt x="73891" y="561879"/>
                </a:cubicBezTo>
                <a:cubicBezTo>
                  <a:pt x="110836" y="529552"/>
                  <a:pt x="184727" y="0"/>
                  <a:pt x="221672" y="7697"/>
                </a:cubicBezTo>
                <a:cubicBezTo>
                  <a:pt x="258617" y="15394"/>
                  <a:pt x="263236" y="606521"/>
                  <a:pt x="295563" y="608060"/>
                </a:cubicBezTo>
                <a:cubicBezTo>
                  <a:pt x="327890" y="609599"/>
                  <a:pt x="389466" y="15394"/>
                  <a:pt x="415636" y="16933"/>
                </a:cubicBezTo>
                <a:cubicBezTo>
                  <a:pt x="441806" y="18472"/>
                  <a:pt x="417175" y="604982"/>
                  <a:pt x="452581" y="617297"/>
                </a:cubicBezTo>
                <a:cubicBezTo>
                  <a:pt x="487987" y="629612"/>
                  <a:pt x="595745" y="76970"/>
                  <a:pt x="628072" y="90824"/>
                </a:cubicBezTo>
                <a:cubicBezTo>
                  <a:pt x="660399" y="104678"/>
                  <a:pt x="614218" y="695806"/>
                  <a:pt x="646545" y="700424"/>
                </a:cubicBezTo>
                <a:cubicBezTo>
                  <a:pt x="678872" y="705042"/>
                  <a:pt x="785091" y="126230"/>
                  <a:pt x="822036" y="118533"/>
                </a:cubicBezTo>
                <a:cubicBezTo>
                  <a:pt x="858982" y="110836"/>
                  <a:pt x="832812" y="648084"/>
                  <a:pt x="868218" y="654242"/>
                </a:cubicBezTo>
                <a:cubicBezTo>
                  <a:pt x="903624" y="660400"/>
                  <a:pt x="997527" y="146243"/>
                  <a:pt x="1034472" y="155479"/>
                </a:cubicBezTo>
                <a:cubicBezTo>
                  <a:pt x="1071417" y="164715"/>
                  <a:pt x="1043709" y="731211"/>
                  <a:pt x="1089891" y="709660"/>
                </a:cubicBezTo>
                <a:cubicBezTo>
                  <a:pt x="1136073" y="688109"/>
                  <a:pt x="1270000" y="26170"/>
                  <a:pt x="1311563" y="26170"/>
                </a:cubicBezTo>
                <a:cubicBezTo>
                  <a:pt x="1353126" y="26170"/>
                  <a:pt x="1303866" y="688108"/>
                  <a:pt x="1339272" y="709660"/>
                </a:cubicBezTo>
                <a:cubicBezTo>
                  <a:pt x="1374678" y="731212"/>
                  <a:pt x="1477818" y="153940"/>
                  <a:pt x="1524000" y="155479"/>
                </a:cubicBezTo>
                <a:cubicBezTo>
                  <a:pt x="1570182" y="157018"/>
                  <a:pt x="1574800" y="714279"/>
                  <a:pt x="1616363" y="718897"/>
                </a:cubicBezTo>
                <a:cubicBezTo>
                  <a:pt x="1657926" y="723515"/>
                  <a:pt x="1736436" y="178570"/>
                  <a:pt x="1773381" y="183188"/>
                </a:cubicBezTo>
                <a:cubicBezTo>
                  <a:pt x="1810326" y="187806"/>
                  <a:pt x="1784157" y="740449"/>
                  <a:pt x="1838036" y="746606"/>
                </a:cubicBezTo>
                <a:cubicBezTo>
                  <a:pt x="1891915" y="752763"/>
                  <a:pt x="2113587" y="297103"/>
                  <a:pt x="2096654" y="220133"/>
                </a:cubicBezTo>
              </a:path>
            </a:pathLst>
          </a:custGeom>
          <a:ln w="952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pPr>
              <a:defRPr/>
            </a:pPr>
            <a:fld id="{221E482A-8CC3-4879-AB7C-B1CDF51641D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4343400" y="4343400"/>
            <a:ext cx="4648200" cy="0"/>
          </a:xfrm>
          <a:prstGeom prst="line">
            <a:avLst/>
          </a:prstGeom>
          <a:ln w="38100">
            <a:solidFill>
              <a:schemeClr val="accent6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ight Arrow 52"/>
          <p:cNvSpPr/>
          <p:nvPr/>
        </p:nvSpPr>
        <p:spPr>
          <a:xfrm>
            <a:off x="4343400" y="4081969"/>
            <a:ext cx="914400" cy="152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6" name="Right Arrow 55"/>
          <p:cNvSpPr/>
          <p:nvPr/>
        </p:nvSpPr>
        <p:spPr>
          <a:xfrm rot="10800000">
            <a:off x="8077200" y="4419599"/>
            <a:ext cx="914400" cy="152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343400" y="3810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 1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8153400" y="45074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 2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1910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Reads.fastq1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620000" y="58028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Reads.fastq2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Nanopore</a:t>
            </a:r>
            <a:r>
              <a:rPr lang="en-US" dirty="0" smtClean="0"/>
              <a:t> sequencing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8" descr="Image result for illumina hiseq 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029200"/>
            <a:ext cx="1466850" cy="76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Sequence Data are Ready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8796107">
            <a:off x="444313" y="4072451"/>
            <a:ext cx="123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Image Files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 rot="18796107">
            <a:off x="2488270" y="4266355"/>
            <a:ext cx="123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</a:t>
            </a:r>
            <a:r>
              <a:rPr lang="en-US" sz="2400" dirty="0" err="1" smtClean="0"/>
              <a:t>bcl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 rot="18796107">
            <a:off x="4031629" y="3470889"/>
            <a:ext cx="123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</a:t>
            </a:r>
            <a:r>
              <a:rPr lang="en-US" sz="2400" dirty="0" err="1" smtClean="0"/>
              <a:t>fastq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 rot="18796107">
            <a:off x="5818458" y="3470889"/>
            <a:ext cx="123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.bam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 rot="18796107">
            <a:off x="7605288" y="3470889"/>
            <a:ext cx="123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</a:t>
            </a:r>
            <a:r>
              <a:rPr lang="en-US" sz="2400" dirty="0" err="1" smtClean="0"/>
              <a:t>vcf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>
            <a:off x="1600200" y="4572000"/>
            <a:ext cx="990600" cy="228600"/>
          </a:xfrm>
          <a:prstGeom prst="rightArrow">
            <a:avLst>
              <a:gd name="adj1" fmla="val 44444"/>
              <a:gd name="adj2" fmla="val 9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9316046">
            <a:off x="3300762" y="4290925"/>
            <a:ext cx="990600" cy="228600"/>
          </a:xfrm>
          <a:prstGeom prst="rightArrow">
            <a:avLst>
              <a:gd name="adj1" fmla="val 44444"/>
              <a:gd name="adj2" fmla="val 9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800600" y="3863876"/>
            <a:ext cx="990600" cy="228600"/>
          </a:xfrm>
          <a:prstGeom prst="rightArrow">
            <a:avLst>
              <a:gd name="adj1" fmla="val 44444"/>
              <a:gd name="adj2" fmla="val 9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705600" y="3863876"/>
            <a:ext cx="990600" cy="228600"/>
          </a:xfrm>
          <a:prstGeom prst="rightArrow">
            <a:avLst>
              <a:gd name="adj1" fmla="val 44444"/>
              <a:gd name="adj2" fmla="val 9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" y="5006876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Only on older </a:t>
            </a:r>
            <a:r>
              <a:rPr lang="en-US" b="1" dirty="0" smtClean="0"/>
              <a:t>Illumina</a:t>
            </a:r>
            <a:r>
              <a:rPr lang="en-US" dirty="0" smtClean="0"/>
              <a:t> sequencers </a:t>
            </a:r>
            <a:endParaRPr lang="en-US" dirty="0"/>
          </a:p>
        </p:txBody>
      </p:sp>
      <p:sp>
        <p:nvSpPr>
          <p:cNvPr id="18" name="Right Arrow 17"/>
          <p:cNvSpPr/>
          <p:nvPr/>
        </p:nvSpPr>
        <p:spPr>
          <a:xfrm rot="2780721">
            <a:off x="3370572" y="3223361"/>
            <a:ext cx="990600" cy="228600"/>
          </a:xfrm>
          <a:prstGeom prst="rightArrow">
            <a:avLst>
              <a:gd name="adj1" fmla="val 44444"/>
              <a:gd name="adj2" fmla="val 9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rot="18959381">
            <a:off x="2739549" y="2450372"/>
            <a:ext cx="123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.fast5</a:t>
            </a:r>
            <a:endParaRPr lang="en-US" sz="2400" dirty="0"/>
          </a:p>
        </p:txBody>
      </p:sp>
      <p:pic>
        <p:nvPicPr>
          <p:cNvPr id="21" name="Picture 20" descr="ont_credit-o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2132979"/>
            <a:ext cx="1371600" cy="91502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28600" y="21336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ONT </a:t>
            </a:r>
            <a:r>
              <a:rPr lang="en-US" b="1" dirty="0" err="1" smtClean="0"/>
              <a:t>MinION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8" descr="Image result for illumina hiseq 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029200"/>
            <a:ext cx="1466850" cy="76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Sequence Data are Ready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8796107">
            <a:off x="444313" y="4072451"/>
            <a:ext cx="123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Image Files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 rot="18796107">
            <a:off x="2488270" y="4266355"/>
            <a:ext cx="123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</a:t>
            </a:r>
            <a:r>
              <a:rPr lang="en-US" sz="2400" dirty="0" err="1" smtClean="0"/>
              <a:t>bcl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 rot="18796107">
            <a:off x="4031629" y="3470889"/>
            <a:ext cx="123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</a:t>
            </a:r>
            <a:r>
              <a:rPr lang="en-US" sz="2400" dirty="0" err="1" smtClean="0"/>
              <a:t>fastq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 rot="18796107">
            <a:off x="5818458" y="3470889"/>
            <a:ext cx="123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.bam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 rot="18796107">
            <a:off x="7605288" y="3470889"/>
            <a:ext cx="123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</a:t>
            </a:r>
            <a:r>
              <a:rPr lang="en-US" sz="2400" dirty="0" err="1" smtClean="0"/>
              <a:t>vcf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>
            <a:off x="1600200" y="4572000"/>
            <a:ext cx="990600" cy="228600"/>
          </a:xfrm>
          <a:prstGeom prst="rightArrow">
            <a:avLst>
              <a:gd name="adj1" fmla="val 44444"/>
              <a:gd name="adj2" fmla="val 9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9316046">
            <a:off x="3300762" y="4290925"/>
            <a:ext cx="990600" cy="228600"/>
          </a:xfrm>
          <a:prstGeom prst="rightArrow">
            <a:avLst>
              <a:gd name="adj1" fmla="val 44444"/>
              <a:gd name="adj2" fmla="val 9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800600" y="3863876"/>
            <a:ext cx="990600" cy="228600"/>
          </a:xfrm>
          <a:prstGeom prst="rightArrow">
            <a:avLst>
              <a:gd name="adj1" fmla="val 44444"/>
              <a:gd name="adj2" fmla="val 9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705600" y="3863876"/>
            <a:ext cx="990600" cy="228600"/>
          </a:xfrm>
          <a:prstGeom prst="rightArrow">
            <a:avLst>
              <a:gd name="adj1" fmla="val 44444"/>
              <a:gd name="adj2" fmla="val 9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" y="5006876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Only on older </a:t>
            </a:r>
            <a:r>
              <a:rPr lang="en-US" b="1" dirty="0" smtClean="0"/>
              <a:t>Illumina</a:t>
            </a:r>
            <a:r>
              <a:rPr lang="en-US" dirty="0" smtClean="0"/>
              <a:t> sequencers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0" y="50292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Use a tool from Illumina, bcl2fastq for this conversion.</a:t>
            </a:r>
          </a:p>
          <a:p>
            <a:endParaRPr lang="en-US" sz="1600" dirty="0" smtClean="0"/>
          </a:p>
          <a:p>
            <a:r>
              <a:rPr lang="en-US" sz="1600" dirty="0" smtClean="0"/>
              <a:t>Some analysis software (</a:t>
            </a:r>
            <a:r>
              <a:rPr lang="en-US" sz="1600" dirty="0" err="1" smtClean="0"/>
              <a:t>eg</a:t>
            </a:r>
            <a:r>
              <a:rPr lang="en-US" sz="1600" dirty="0" smtClean="0"/>
              <a:t>. 10X) will work directly on .</a:t>
            </a:r>
            <a:r>
              <a:rPr lang="en-US" sz="1600" dirty="0" err="1" smtClean="0"/>
              <a:t>bcl</a:t>
            </a:r>
            <a:r>
              <a:rPr lang="en-US" sz="1600" dirty="0" smtClean="0"/>
              <a:t> files.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876800" y="1903274"/>
            <a:ext cx="2057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Align of reads to a reference genome 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Assembly of the reads prior to alignment.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24600" y="4343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 variants on your aligned data.</a:t>
            </a:r>
          </a:p>
        </p:txBody>
      </p:sp>
      <p:sp>
        <p:nvSpPr>
          <p:cNvPr id="18" name="Right Arrow 17"/>
          <p:cNvSpPr/>
          <p:nvPr/>
        </p:nvSpPr>
        <p:spPr>
          <a:xfrm rot="2780721">
            <a:off x="3370572" y="3223361"/>
            <a:ext cx="990600" cy="228600"/>
          </a:xfrm>
          <a:prstGeom prst="rightArrow">
            <a:avLst>
              <a:gd name="adj1" fmla="val 44444"/>
              <a:gd name="adj2" fmla="val 9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rot="18959381">
            <a:off x="2739549" y="2450372"/>
            <a:ext cx="123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.fast5</a:t>
            </a:r>
            <a:endParaRPr lang="en-US" sz="2400" dirty="0"/>
          </a:p>
        </p:txBody>
      </p:sp>
      <p:pic>
        <p:nvPicPr>
          <p:cNvPr id="21" name="Picture 20" descr="ont_credit-o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2132979"/>
            <a:ext cx="1371600" cy="91502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28600" y="21336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ONT </a:t>
            </a:r>
            <a:r>
              <a:rPr lang="en-US" b="1" dirty="0" err="1" smtClean="0"/>
              <a:t>MinION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3268</TotalTime>
  <Words>747</Words>
  <Application>Microsoft Office PowerPoint</Application>
  <PresentationFormat>On-screen Show (4:3)</PresentationFormat>
  <Paragraphs>212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 got my sequence data: now what?</vt:lpstr>
      <vt:lpstr>I Need a Computer</vt:lpstr>
      <vt:lpstr>I Need a Computer  Operating Systems</vt:lpstr>
      <vt:lpstr>I Need a Computer Storage</vt:lpstr>
      <vt:lpstr>I Need a Computer  Solution</vt:lpstr>
      <vt:lpstr>Illumina Sequencing</vt:lpstr>
      <vt:lpstr>Nanopore sequencing</vt:lpstr>
      <vt:lpstr>Sequence Data are Ready </vt:lpstr>
      <vt:lpstr>Sequence Data are Ready </vt:lpstr>
      <vt:lpstr>Using BASH</vt:lpstr>
      <vt:lpstr>Fastq files</vt:lpstr>
      <vt:lpstr>Alignment</vt:lpstr>
      <vt:lpstr>SAM/BAM files - header</vt:lpstr>
      <vt:lpstr>SAM/BAM files - records</vt:lpstr>
      <vt:lpstr>Recommended Tools</vt:lpstr>
      <vt:lpstr>Storage</vt:lpstr>
      <vt:lpstr>Compute</vt:lpstr>
      <vt:lpstr>BASH Examples</vt:lpstr>
      <vt:lpstr>Slide 19</vt:lpstr>
      <vt:lpstr>Slide 20</vt:lpstr>
    </vt:vector>
  </TitlesOfParts>
  <Company>Genome Sciences Centre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Corbett</dc:creator>
  <cp:lastModifiedBy>Richard Corbett</cp:lastModifiedBy>
  <cp:revision>243</cp:revision>
  <dcterms:created xsi:type="dcterms:W3CDTF">2019-04-16T18:33:41Z</dcterms:created>
  <dcterms:modified xsi:type="dcterms:W3CDTF">2019-04-19T01:02:26Z</dcterms:modified>
</cp:coreProperties>
</file>