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93" r:id="rId2"/>
    <p:sldId id="256" r:id="rId3"/>
    <p:sldId id="257" r:id="rId4"/>
    <p:sldId id="258" r:id="rId5"/>
    <p:sldId id="259" r:id="rId6"/>
    <p:sldId id="260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5" r:id="rId16"/>
    <p:sldId id="276" r:id="rId17"/>
    <p:sldId id="294" r:id="rId18"/>
    <p:sldId id="278" r:id="rId19"/>
    <p:sldId id="277" r:id="rId20"/>
    <p:sldId id="279" r:id="rId21"/>
    <p:sldId id="280" r:id="rId22"/>
    <p:sldId id="281" r:id="rId23"/>
    <p:sldId id="282" r:id="rId24"/>
    <p:sldId id="283" r:id="rId25"/>
    <p:sldId id="290" r:id="rId26"/>
    <p:sldId id="284" r:id="rId27"/>
    <p:sldId id="287" r:id="rId28"/>
    <p:sldId id="295" r:id="rId29"/>
    <p:sldId id="296" r:id="rId30"/>
  </p:sldIdLst>
  <p:sldSz cx="36576000" cy="20574000"/>
  <p:notesSz cx="6858000" cy="9144000"/>
  <p:defaultTextStyle>
    <a:defPPr>
      <a:defRPr lang="en-US"/>
    </a:defPPr>
    <a:lvl1pPr marL="0" algn="l" defTabSz="1632820" rtl="0" eaLnBrk="1" latinLnBrk="0" hangingPunct="1">
      <a:defRPr sz="6400" kern="1200">
        <a:solidFill>
          <a:schemeClr val="tx1"/>
        </a:solidFill>
        <a:latin typeface="+mn-lt"/>
        <a:ea typeface="+mn-ea"/>
        <a:cs typeface="+mn-cs"/>
      </a:defRPr>
    </a:lvl1pPr>
    <a:lvl2pPr marL="1632820" algn="l" defTabSz="1632820" rtl="0" eaLnBrk="1" latinLnBrk="0" hangingPunct="1">
      <a:defRPr sz="6400" kern="1200">
        <a:solidFill>
          <a:schemeClr val="tx1"/>
        </a:solidFill>
        <a:latin typeface="+mn-lt"/>
        <a:ea typeface="+mn-ea"/>
        <a:cs typeface="+mn-cs"/>
      </a:defRPr>
    </a:lvl2pPr>
    <a:lvl3pPr marL="3265643" algn="l" defTabSz="1632820" rtl="0" eaLnBrk="1" latinLnBrk="0" hangingPunct="1">
      <a:defRPr sz="6400" kern="1200">
        <a:solidFill>
          <a:schemeClr val="tx1"/>
        </a:solidFill>
        <a:latin typeface="+mn-lt"/>
        <a:ea typeface="+mn-ea"/>
        <a:cs typeface="+mn-cs"/>
      </a:defRPr>
    </a:lvl3pPr>
    <a:lvl4pPr marL="4898463" algn="l" defTabSz="1632820" rtl="0" eaLnBrk="1" latinLnBrk="0" hangingPunct="1">
      <a:defRPr sz="6400" kern="1200">
        <a:solidFill>
          <a:schemeClr val="tx1"/>
        </a:solidFill>
        <a:latin typeface="+mn-lt"/>
        <a:ea typeface="+mn-ea"/>
        <a:cs typeface="+mn-cs"/>
      </a:defRPr>
    </a:lvl4pPr>
    <a:lvl5pPr marL="6531283" algn="l" defTabSz="1632820" rtl="0" eaLnBrk="1" latinLnBrk="0" hangingPunct="1">
      <a:defRPr sz="6400" kern="1200">
        <a:solidFill>
          <a:schemeClr val="tx1"/>
        </a:solidFill>
        <a:latin typeface="+mn-lt"/>
        <a:ea typeface="+mn-ea"/>
        <a:cs typeface="+mn-cs"/>
      </a:defRPr>
    </a:lvl5pPr>
    <a:lvl6pPr marL="8164106" algn="l" defTabSz="1632820" rtl="0" eaLnBrk="1" latinLnBrk="0" hangingPunct="1">
      <a:defRPr sz="6400" kern="1200">
        <a:solidFill>
          <a:schemeClr val="tx1"/>
        </a:solidFill>
        <a:latin typeface="+mn-lt"/>
        <a:ea typeface="+mn-ea"/>
        <a:cs typeface="+mn-cs"/>
      </a:defRPr>
    </a:lvl6pPr>
    <a:lvl7pPr marL="9796926" algn="l" defTabSz="1632820" rtl="0" eaLnBrk="1" latinLnBrk="0" hangingPunct="1">
      <a:defRPr sz="6400" kern="1200">
        <a:solidFill>
          <a:schemeClr val="tx1"/>
        </a:solidFill>
        <a:latin typeface="+mn-lt"/>
        <a:ea typeface="+mn-ea"/>
        <a:cs typeface="+mn-cs"/>
      </a:defRPr>
    </a:lvl7pPr>
    <a:lvl8pPr marL="11429748" algn="l" defTabSz="1632820" rtl="0" eaLnBrk="1" latinLnBrk="0" hangingPunct="1">
      <a:defRPr sz="6400" kern="1200">
        <a:solidFill>
          <a:schemeClr val="tx1"/>
        </a:solidFill>
        <a:latin typeface="+mn-lt"/>
        <a:ea typeface="+mn-ea"/>
        <a:cs typeface="+mn-cs"/>
      </a:defRPr>
    </a:lvl8pPr>
    <a:lvl9pPr marL="13062569" algn="l" defTabSz="1632820" rtl="0" eaLnBrk="1" latinLnBrk="0" hangingPunct="1">
      <a:defRPr sz="64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D73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874" autoAdjust="0"/>
    <p:restoredTop sz="99883" autoAdjust="0"/>
  </p:normalViewPr>
  <p:slideViewPr>
    <p:cSldViewPr snapToGrid="0" snapToObjects="1">
      <p:cViewPr>
        <p:scale>
          <a:sx n="45" d="100"/>
          <a:sy n="45" d="100"/>
        </p:scale>
        <p:origin x="-1560" y="-544"/>
      </p:cViewPr>
      <p:guideLst>
        <p:guide orient="horz" pos="6480"/>
        <p:guide pos="1152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printerSettings" Target="printerSettings/printerSettings1.bin"/><Relationship Id="rId32" Type="http://schemas.openxmlformats.org/officeDocument/2006/relationships/presProps" Target="presProps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viewProps" Target="viewProps.xml"/><Relationship Id="rId34" Type="http://schemas.openxmlformats.org/officeDocument/2006/relationships/theme" Target="theme/theme1.xml"/><Relationship Id="rId35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43200" y="6391277"/>
            <a:ext cx="31089600" cy="441007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486400" y="11658601"/>
            <a:ext cx="25603200" cy="5257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16328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32656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4898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65312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81641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9796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14297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30625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67F261-C3F9-AC49-8303-8C523F795C44}" type="datetimeFigureOut">
              <a:rPr lang="en-US" smtClean="0"/>
              <a:t>16-09-07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4E31A3-37CE-A948-B604-1375C0818D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19915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67F261-C3F9-AC49-8303-8C523F795C44}" type="datetimeFigureOut">
              <a:rPr lang="en-US" smtClean="0"/>
              <a:t>16-09-07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4E31A3-37CE-A948-B604-1375C0818D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74975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6517600" y="823916"/>
            <a:ext cx="8229600" cy="17554576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828800" y="823916"/>
            <a:ext cx="24079200" cy="17554576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67F261-C3F9-AC49-8303-8C523F795C44}" type="datetimeFigureOut">
              <a:rPr lang="en-US" smtClean="0"/>
              <a:t>16-09-07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4E31A3-37CE-A948-B604-1375C0818D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51085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67F261-C3F9-AC49-8303-8C523F795C44}" type="datetimeFigureOut">
              <a:rPr lang="en-US" smtClean="0"/>
              <a:t>16-09-07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4E31A3-37CE-A948-B604-1375C0818D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32360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89252" y="13220703"/>
            <a:ext cx="31089600" cy="4086224"/>
          </a:xfrm>
        </p:spPr>
        <p:txBody>
          <a:bodyPr anchor="t"/>
          <a:lstStyle>
            <a:lvl1pPr algn="l">
              <a:defRPr sz="142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889252" y="8720140"/>
            <a:ext cx="31089600" cy="4500561"/>
          </a:xfrm>
        </p:spPr>
        <p:txBody>
          <a:bodyPr anchor="b"/>
          <a:lstStyle>
            <a:lvl1pPr marL="0" indent="0">
              <a:buNone/>
              <a:defRPr sz="7200">
                <a:solidFill>
                  <a:schemeClr val="tx1">
                    <a:tint val="75000"/>
                  </a:schemeClr>
                </a:solidFill>
              </a:defRPr>
            </a:lvl1pPr>
            <a:lvl2pPr marL="1632820" indent="0">
              <a:buNone/>
              <a:defRPr sz="6400">
                <a:solidFill>
                  <a:schemeClr val="tx1">
                    <a:tint val="75000"/>
                  </a:schemeClr>
                </a:solidFill>
              </a:defRPr>
            </a:lvl2pPr>
            <a:lvl3pPr marL="3265643" indent="0">
              <a:buNone/>
              <a:defRPr sz="5800">
                <a:solidFill>
                  <a:schemeClr val="tx1">
                    <a:tint val="75000"/>
                  </a:schemeClr>
                </a:solidFill>
              </a:defRPr>
            </a:lvl3pPr>
            <a:lvl4pPr marL="4898463" indent="0">
              <a:buNone/>
              <a:defRPr sz="5000">
                <a:solidFill>
                  <a:schemeClr val="tx1">
                    <a:tint val="75000"/>
                  </a:schemeClr>
                </a:solidFill>
              </a:defRPr>
            </a:lvl4pPr>
            <a:lvl5pPr marL="6531283" indent="0">
              <a:buNone/>
              <a:defRPr sz="5000">
                <a:solidFill>
                  <a:schemeClr val="tx1">
                    <a:tint val="75000"/>
                  </a:schemeClr>
                </a:solidFill>
              </a:defRPr>
            </a:lvl5pPr>
            <a:lvl6pPr marL="8164106" indent="0">
              <a:buNone/>
              <a:defRPr sz="5000">
                <a:solidFill>
                  <a:schemeClr val="tx1">
                    <a:tint val="75000"/>
                  </a:schemeClr>
                </a:solidFill>
              </a:defRPr>
            </a:lvl6pPr>
            <a:lvl7pPr marL="9796926" indent="0">
              <a:buNone/>
              <a:defRPr sz="5000">
                <a:solidFill>
                  <a:schemeClr val="tx1">
                    <a:tint val="75000"/>
                  </a:schemeClr>
                </a:solidFill>
              </a:defRPr>
            </a:lvl7pPr>
            <a:lvl8pPr marL="11429748" indent="0">
              <a:buNone/>
              <a:defRPr sz="5000">
                <a:solidFill>
                  <a:schemeClr val="tx1">
                    <a:tint val="75000"/>
                  </a:schemeClr>
                </a:solidFill>
              </a:defRPr>
            </a:lvl8pPr>
            <a:lvl9pPr marL="13062569" indent="0">
              <a:buNone/>
              <a:defRPr sz="50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67F261-C3F9-AC49-8303-8C523F795C44}" type="datetimeFigureOut">
              <a:rPr lang="en-US" smtClean="0"/>
              <a:t>16-09-07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4E31A3-37CE-A948-B604-1375C0818D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07674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828800" y="4800602"/>
            <a:ext cx="16154400" cy="13577890"/>
          </a:xfrm>
        </p:spPr>
        <p:txBody>
          <a:bodyPr/>
          <a:lstStyle>
            <a:lvl1pPr>
              <a:defRPr sz="10000"/>
            </a:lvl1pPr>
            <a:lvl2pPr>
              <a:defRPr sz="8600"/>
            </a:lvl2pPr>
            <a:lvl3pPr>
              <a:defRPr sz="7200"/>
            </a:lvl3pPr>
            <a:lvl4pPr>
              <a:defRPr sz="6400"/>
            </a:lvl4pPr>
            <a:lvl5pPr>
              <a:defRPr sz="6400"/>
            </a:lvl5pPr>
            <a:lvl6pPr>
              <a:defRPr sz="6400"/>
            </a:lvl6pPr>
            <a:lvl7pPr>
              <a:defRPr sz="6400"/>
            </a:lvl7pPr>
            <a:lvl8pPr>
              <a:defRPr sz="6400"/>
            </a:lvl8pPr>
            <a:lvl9pPr>
              <a:defRPr sz="6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8592800" y="4800602"/>
            <a:ext cx="16154400" cy="13577890"/>
          </a:xfrm>
        </p:spPr>
        <p:txBody>
          <a:bodyPr/>
          <a:lstStyle>
            <a:lvl1pPr>
              <a:defRPr sz="10000"/>
            </a:lvl1pPr>
            <a:lvl2pPr>
              <a:defRPr sz="8600"/>
            </a:lvl2pPr>
            <a:lvl3pPr>
              <a:defRPr sz="7200"/>
            </a:lvl3pPr>
            <a:lvl4pPr>
              <a:defRPr sz="6400"/>
            </a:lvl4pPr>
            <a:lvl5pPr>
              <a:defRPr sz="6400"/>
            </a:lvl5pPr>
            <a:lvl6pPr>
              <a:defRPr sz="6400"/>
            </a:lvl6pPr>
            <a:lvl7pPr>
              <a:defRPr sz="6400"/>
            </a:lvl7pPr>
            <a:lvl8pPr>
              <a:defRPr sz="6400"/>
            </a:lvl8pPr>
            <a:lvl9pPr>
              <a:defRPr sz="6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67F261-C3F9-AC49-8303-8C523F795C44}" type="datetimeFigureOut">
              <a:rPr lang="en-US" smtClean="0"/>
              <a:t>16-09-07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4E31A3-37CE-A948-B604-1375C0818D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40651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8800" y="4605338"/>
            <a:ext cx="16160752" cy="1919287"/>
          </a:xfrm>
        </p:spPr>
        <p:txBody>
          <a:bodyPr anchor="b"/>
          <a:lstStyle>
            <a:lvl1pPr marL="0" indent="0">
              <a:buNone/>
              <a:defRPr sz="8600" b="1"/>
            </a:lvl1pPr>
            <a:lvl2pPr marL="1632820" indent="0">
              <a:buNone/>
              <a:defRPr sz="7200" b="1"/>
            </a:lvl2pPr>
            <a:lvl3pPr marL="3265643" indent="0">
              <a:buNone/>
              <a:defRPr sz="6400" b="1"/>
            </a:lvl3pPr>
            <a:lvl4pPr marL="4898463" indent="0">
              <a:buNone/>
              <a:defRPr sz="5800" b="1"/>
            </a:lvl4pPr>
            <a:lvl5pPr marL="6531283" indent="0">
              <a:buNone/>
              <a:defRPr sz="5800" b="1"/>
            </a:lvl5pPr>
            <a:lvl6pPr marL="8164106" indent="0">
              <a:buNone/>
              <a:defRPr sz="5800" b="1"/>
            </a:lvl6pPr>
            <a:lvl7pPr marL="9796926" indent="0">
              <a:buNone/>
              <a:defRPr sz="5800" b="1"/>
            </a:lvl7pPr>
            <a:lvl8pPr marL="11429748" indent="0">
              <a:buNone/>
              <a:defRPr sz="5800" b="1"/>
            </a:lvl8pPr>
            <a:lvl9pPr marL="13062569" indent="0">
              <a:buNone/>
              <a:defRPr sz="58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828800" y="6524625"/>
            <a:ext cx="16160752" cy="11853864"/>
          </a:xfrm>
        </p:spPr>
        <p:txBody>
          <a:bodyPr/>
          <a:lstStyle>
            <a:lvl1pPr>
              <a:defRPr sz="8600"/>
            </a:lvl1pPr>
            <a:lvl2pPr>
              <a:defRPr sz="7200"/>
            </a:lvl2pPr>
            <a:lvl3pPr>
              <a:defRPr sz="6400"/>
            </a:lvl3pPr>
            <a:lvl4pPr>
              <a:defRPr sz="5800"/>
            </a:lvl4pPr>
            <a:lvl5pPr>
              <a:defRPr sz="5800"/>
            </a:lvl5pPr>
            <a:lvl6pPr>
              <a:defRPr sz="5800"/>
            </a:lvl6pPr>
            <a:lvl7pPr>
              <a:defRPr sz="5800"/>
            </a:lvl7pPr>
            <a:lvl8pPr>
              <a:defRPr sz="5800"/>
            </a:lvl8pPr>
            <a:lvl9pPr>
              <a:defRPr sz="5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8580102" y="4605338"/>
            <a:ext cx="16167100" cy="1919287"/>
          </a:xfrm>
        </p:spPr>
        <p:txBody>
          <a:bodyPr anchor="b"/>
          <a:lstStyle>
            <a:lvl1pPr marL="0" indent="0">
              <a:buNone/>
              <a:defRPr sz="8600" b="1"/>
            </a:lvl1pPr>
            <a:lvl2pPr marL="1632820" indent="0">
              <a:buNone/>
              <a:defRPr sz="7200" b="1"/>
            </a:lvl2pPr>
            <a:lvl3pPr marL="3265643" indent="0">
              <a:buNone/>
              <a:defRPr sz="6400" b="1"/>
            </a:lvl3pPr>
            <a:lvl4pPr marL="4898463" indent="0">
              <a:buNone/>
              <a:defRPr sz="5800" b="1"/>
            </a:lvl4pPr>
            <a:lvl5pPr marL="6531283" indent="0">
              <a:buNone/>
              <a:defRPr sz="5800" b="1"/>
            </a:lvl5pPr>
            <a:lvl6pPr marL="8164106" indent="0">
              <a:buNone/>
              <a:defRPr sz="5800" b="1"/>
            </a:lvl6pPr>
            <a:lvl7pPr marL="9796926" indent="0">
              <a:buNone/>
              <a:defRPr sz="5800" b="1"/>
            </a:lvl7pPr>
            <a:lvl8pPr marL="11429748" indent="0">
              <a:buNone/>
              <a:defRPr sz="5800" b="1"/>
            </a:lvl8pPr>
            <a:lvl9pPr marL="13062569" indent="0">
              <a:buNone/>
              <a:defRPr sz="58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8580102" y="6524625"/>
            <a:ext cx="16167100" cy="11853864"/>
          </a:xfrm>
        </p:spPr>
        <p:txBody>
          <a:bodyPr/>
          <a:lstStyle>
            <a:lvl1pPr>
              <a:defRPr sz="8600"/>
            </a:lvl1pPr>
            <a:lvl2pPr>
              <a:defRPr sz="7200"/>
            </a:lvl2pPr>
            <a:lvl3pPr>
              <a:defRPr sz="6400"/>
            </a:lvl3pPr>
            <a:lvl4pPr>
              <a:defRPr sz="5800"/>
            </a:lvl4pPr>
            <a:lvl5pPr>
              <a:defRPr sz="5800"/>
            </a:lvl5pPr>
            <a:lvl6pPr>
              <a:defRPr sz="5800"/>
            </a:lvl6pPr>
            <a:lvl7pPr>
              <a:defRPr sz="5800"/>
            </a:lvl7pPr>
            <a:lvl8pPr>
              <a:defRPr sz="5800"/>
            </a:lvl8pPr>
            <a:lvl9pPr>
              <a:defRPr sz="5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67F261-C3F9-AC49-8303-8C523F795C44}" type="datetimeFigureOut">
              <a:rPr lang="en-US" smtClean="0"/>
              <a:t>16-09-07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4E31A3-37CE-A948-B604-1375C0818D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61541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67F261-C3F9-AC49-8303-8C523F795C44}" type="datetimeFigureOut">
              <a:rPr lang="en-US" smtClean="0"/>
              <a:t>16-09-07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4E31A3-37CE-A948-B604-1375C0818D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18516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67F261-C3F9-AC49-8303-8C523F795C44}" type="datetimeFigureOut">
              <a:rPr lang="en-US" smtClean="0"/>
              <a:t>16-09-07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4E31A3-37CE-A948-B604-1375C0818D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08876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2" y="819151"/>
            <a:ext cx="12033252" cy="3486150"/>
          </a:xfrm>
        </p:spPr>
        <p:txBody>
          <a:bodyPr anchor="b"/>
          <a:lstStyle>
            <a:lvl1pPr algn="l">
              <a:defRPr sz="72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300200" y="819153"/>
            <a:ext cx="20447000" cy="17559339"/>
          </a:xfrm>
        </p:spPr>
        <p:txBody>
          <a:bodyPr/>
          <a:lstStyle>
            <a:lvl1pPr>
              <a:defRPr sz="11400"/>
            </a:lvl1pPr>
            <a:lvl2pPr>
              <a:defRPr sz="10000"/>
            </a:lvl2pPr>
            <a:lvl3pPr>
              <a:defRPr sz="8600"/>
            </a:lvl3pPr>
            <a:lvl4pPr>
              <a:defRPr sz="7200"/>
            </a:lvl4pPr>
            <a:lvl5pPr>
              <a:defRPr sz="7200"/>
            </a:lvl5pPr>
            <a:lvl6pPr>
              <a:defRPr sz="7200"/>
            </a:lvl6pPr>
            <a:lvl7pPr>
              <a:defRPr sz="7200"/>
            </a:lvl7pPr>
            <a:lvl8pPr>
              <a:defRPr sz="7200"/>
            </a:lvl8pPr>
            <a:lvl9pPr>
              <a:defRPr sz="7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2" y="4305302"/>
            <a:ext cx="12033252" cy="14073189"/>
          </a:xfrm>
        </p:spPr>
        <p:txBody>
          <a:bodyPr/>
          <a:lstStyle>
            <a:lvl1pPr marL="0" indent="0">
              <a:buNone/>
              <a:defRPr sz="5000"/>
            </a:lvl1pPr>
            <a:lvl2pPr marL="1632820" indent="0">
              <a:buNone/>
              <a:defRPr sz="4200"/>
            </a:lvl2pPr>
            <a:lvl3pPr marL="3265643" indent="0">
              <a:buNone/>
              <a:defRPr sz="3600"/>
            </a:lvl3pPr>
            <a:lvl4pPr marL="4898463" indent="0">
              <a:buNone/>
              <a:defRPr sz="3200"/>
            </a:lvl4pPr>
            <a:lvl5pPr marL="6531283" indent="0">
              <a:buNone/>
              <a:defRPr sz="3200"/>
            </a:lvl5pPr>
            <a:lvl6pPr marL="8164106" indent="0">
              <a:buNone/>
              <a:defRPr sz="3200"/>
            </a:lvl6pPr>
            <a:lvl7pPr marL="9796926" indent="0">
              <a:buNone/>
              <a:defRPr sz="3200"/>
            </a:lvl7pPr>
            <a:lvl8pPr marL="11429748" indent="0">
              <a:buNone/>
              <a:defRPr sz="3200"/>
            </a:lvl8pPr>
            <a:lvl9pPr marL="13062569" indent="0">
              <a:buNone/>
              <a:defRPr sz="3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67F261-C3F9-AC49-8303-8C523F795C44}" type="datetimeFigureOut">
              <a:rPr lang="en-US" smtClean="0"/>
              <a:t>16-09-07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4E31A3-37CE-A948-B604-1375C0818D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4899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69152" y="14401801"/>
            <a:ext cx="21945600" cy="1700214"/>
          </a:xfrm>
        </p:spPr>
        <p:txBody>
          <a:bodyPr anchor="b"/>
          <a:lstStyle>
            <a:lvl1pPr algn="l">
              <a:defRPr sz="72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169152" y="1838327"/>
            <a:ext cx="21945600" cy="12344400"/>
          </a:xfrm>
        </p:spPr>
        <p:txBody>
          <a:bodyPr/>
          <a:lstStyle>
            <a:lvl1pPr marL="0" indent="0">
              <a:buNone/>
              <a:defRPr sz="11400"/>
            </a:lvl1pPr>
            <a:lvl2pPr marL="1632820" indent="0">
              <a:buNone/>
              <a:defRPr sz="10000"/>
            </a:lvl2pPr>
            <a:lvl3pPr marL="3265643" indent="0">
              <a:buNone/>
              <a:defRPr sz="8600"/>
            </a:lvl3pPr>
            <a:lvl4pPr marL="4898463" indent="0">
              <a:buNone/>
              <a:defRPr sz="7200"/>
            </a:lvl4pPr>
            <a:lvl5pPr marL="6531283" indent="0">
              <a:buNone/>
              <a:defRPr sz="7200"/>
            </a:lvl5pPr>
            <a:lvl6pPr marL="8164106" indent="0">
              <a:buNone/>
              <a:defRPr sz="7200"/>
            </a:lvl6pPr>
            <a:lvl7pPr marL="9796926" indent="0">
              <a:buNone/>
              <a:defRPr sz="7200"/>
            </a:lvl7pPr>
            <a:lvl8pPr marL="11429748" indent="0">
              <a:buNone/>
              <a:defRPr sz="7200"/>
            </a:lvl8pPr>
            <a:lvl9pPr marL="13062569" indent="0">
              <a:buNone/>
              <a:defRPr sz="72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169152" y="16102016"/>
            <a:ext cx="21945600" cy="2414586"/>
          </a:xfrm>
        </p:spPr>
        <p:txBody>
          <a:bodyPr/>
          <a:lstStyle>
            <a:lvl1pPr marL="0" indent="0">
              <a:buNone/>
              <a:defRPr sz="5000"/>
            </a:lvl1pPr>
            <a:lvl2pPr marL="1632820" indent="0">
              <a:buNone/>
              <a:defRPr sz="4200"/>
            </a:lvl2pPr>
            <a:lvl3pPr marL="3265643" indent="0">
              <a:buNone/>
              <a:defRPr sz="3600"/>
            </a:lvl3pPr>
            <a:lvl4pPr marL="4898463" indent="0">
              <a:buNone/>
              <a:defRPr sz="3200"/>
            </a:lvl4pPr>
            <a:lvl5pPr marL="6531283" indent="0">
              <a:buNone/>
              <a:defRPr sz="3200"/>
            </a:lvl5pPr>
            <a:lvl6pPr marL="8164106" indent="0">
              <a:buNone/>
              <a:defRPr sz="3200"/>
            </a:lvl6pPr>
            <a:lvl7pPr marL="9796926" indent="0">
              <a:buNone/>
              <a:defRPr sz="3200"/>
            </a:lvl7pPr>
            <a:lvl8pPr marL="11429748" indent="0">
              <a:buNone/>
              <a:defRPr sz="3200"/>
            </a:lvl8pPr>
            <a:lvl9pPr marL="13062569" indent="0">
              <a:buNone/>
              <a:defRPr sz="3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67F261-C3F9-AC49-8303-8C523F795C44}" type="datetimeFigureOut">
              <a:rPr lang="en-US" smtClean="0"/>
              <a:t>16-09-07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4E31A3-37CE-A948-B604-1375C0818D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11523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828800" y="823913"/>
            <a:ext cx="32918400" cy="3429001"/>
          </a:xfrm>
          <a:prstGeom prst="rect">
            <a:avLst/>
          </a:prstGeom>
        </p:spPr>
        <p:txBody>
          <a:bodyPr vert="horz" lIns="326564" tIns="163283" rIns="326564" bIns="163283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8800" y="4800602"/>
            <a:ext cx="32918400" cy="13577890"/>
          </a:xfrm>
          <a:prstGeom prst="rect">
            <a:avLst/>
          </a:prstGeom>
        </p:spPr>
        <p:txBody>
          <a:bodyPr vert="horz" lIns="326564" tIns="163283" rIns="326564" bIns="163283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828800" y="19069052"/>
            <a:ext cx="8534400" cy="1095376"/>
          </a:xfrm>
          <a:prstGeom prst="rect">
            <a:avLst/>
          </a:prstGeom>
        </p:spPr>
        <p:txBody>
          <a:bodyPr vert="horz" lIns="326564" tIns="163283" rIns="326564" bIns="163283" rtlCol="0" anchor="ctr"/>
          <a:lstStyle>
            <a:lvl1pPr algn="l">
              <a:defRPr sz="4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67F261-C3F9-AC49-8303-8C523F795C44}" type="datetimeFigureOut">
              <a:rPr lang="en-US" smtClean="0"/>
              <a:t>16-09-07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496800" y="19069052"/>
            <a:ext cx="11582400" cy="1095376"/>
          </a:xfrm>
          <a:prstGeom prst="rect">
            <a:avLst/>
          </a:prstGeom>
        </p:spPr>
        <p:txBody>
          <a:bodyPr vert="horz" lIns="326564" tIns="163283" rIns="326564" bIns="163283" rtlCol="0" anchor="ctr"/>
          <a:lstStyle>
            <a:lvl1pPr algn="ctr">
              <a:defRPr sz="4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6212800" y="19069052"/>
            <a:ext cx="8534400" cy="1095376"/>
          </a:xfrm>
          <a:prstGeom prst="rect">
            <a:avLst/>
          </a:prstGeom>
        </p:spPr>
        <p:txBody>
          <a:bodyPr vert="horz" lIns="326564" tIns="163283" rIns="326564" bIns="163283" rtlCol="0" anchor="ctr"/>
          <a:lstStyle>
            <a:lvl1pPr algn="r">
              <a:defRPr sz="4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4E31A3-37CE-A948-B604-1375C0818D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61551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632820" rtl="0" eaLnBrk="1" latinLnBrk="0" hangingPunct="1">
        <a:spcBef>
          <a:spcPct val="0"/>
        </a:spcBef>
        <a:buNone/>
        <a:defRPr sz="15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24615" indent="-1224615" algn="l" defTabSz="1632820" rtl="0" eaLnBrk="1" latinLnBrk="0" hangingPunct="1">
        <a:spcBef>
          <a:spcPct val="20000"/>
        </a:spcBef>
        <a:buFont typeface="Arial"/>
        <a:buChar char="•"/>
        <a:defRPr sz="11400" kern="1200">
          <a:solidFill>
            <a:schemeClr val="tx1"/>
          </a:solidFill>
          <a:latin typeface="+mn-lt"/>
          <a:ea typeface="+mn-ea"/>
          <a:cs typeface="+mn-cs"/>
        </a:defRPr>
      </a:lvl1pPr>
      <a:lvl2pPr marL="2653335" indent="-1020513" algn="l" defTabSz="1632820" rtl="0" eaLnBrk="1" latinLnBrk="0" hangingPunct="1">
        <a:spcBef>
          <a:spcPct val="20000"/>
        </a:spcBef>
        <a:buFont typeface="Arial"/>
        <a:buChar char="–"/>
        <a:defRPr sz="10000" kern="1200">
          <a:solidFill>
            <a:schemeClr val="tx1"/>
          </a:solidFill>
          <a:latin typeface="+mn-lt"/>
          <a:ea typeface="+mn-ea"/>
          <a:cs typeface="+mn-cs"/>
        </a:defRPr>
      </a:lvl2pPr>
      <a:lvl3pPr marL="4082053" indent="-816410" algn="l" defTabSz="1632820" rtl="0" eaLnBrk="1" latinLnBrk="0" hangingPunct="1">
        <a:spcBef>
          <a:spcPct val="20000"/>
        </a:spcBef>
        <a:buFont typeface="Arial"/>
        <a:buChar char="•"/>
        <a:defRPr sz="8600" kern="1200">
          <a:solidFill>
            <a:schemeClr val="tx1"/>
          </a:solidFill>
          <a:latin typeface="+mn-lt"/>
          <a:ea typeface="+mn-ea"/>
          <a:cs typeface="+mn-cs"/>
        </a:defRPr>
      </a:lvl3pPr>
      <a:lvl4pPr marL="5714873" indent="-816410" algn="l" defTabSz="1632820" rtl="0" eaLnBrk="1" latinLnBrk="0" hangingPunct="1">
        <a:spcBef>
          <a:spcPct val="20000"/>
        </a:spcBef>
        <a:buFont typeface="Arial"/>
        <a:buChar char="–"/>
        <a:defRPr sz="7200" kern="1200">
          <a:solidFill>
            <a:schemeClr val="tx1"/>
          </a:solidFill>
          <a:latin typeface="+mn-lt"/>
          <a:ea typeface="+mn-ea"/>
          <a:cs typeface="+mn-cs"/>
        </a:defRPr>
      </a:lvl4pPr>
      <a:lvl5pPr marL="7347695" indent="-816410" algn="l" defTabSz="1632820" rtl="0" eaLnBrk="1" latinLnBrk="0" hangingPunct="1">
        <a:spcBef>
          <a:spcPct val="20000"/>
        </a:spcBef>
        <a:buFont typeface="Arial"/>
        <a:buChar char="»"/>
        <a:defRPr sz="7200" kern="1200">
          <a:solidFill>
            <a:schemeClr val="tx1"/>
          </a:solidFill>
          <a:latin typeface="+mn-lt"/>
          <a:ea typeface="+mn-ea"/>
          <a:cs typeface="+mn-cs"/>
        </a:defRPr>
      </a:lvl5pPr>
      <a:lvl6pPr marL="8980516" indent="-816410" algn="l" defTabSz="1632820" rtl="0" eaLnBrk="1" latinLnBrk="0" hangingPunct="1">
        <a:spcBef>
          <a:spcPct val="20000"/>
        </a:spcBef>
        <a:buFont typeface="Arial"/>
        <a:buChar char="•"/>
        <a:defRPr sz="7200" kern="1200">
          <a:solidFill>
            <a:schemeClr val="tx1"/>
          </a:solidFill>
          <a:latin typeface="+mn-lt"/>
          <a:ea typeface="+mn-ea"/>
          <a:cs typeface="+mn-cs"/>
        </a:defRPr>
      </a:lvl6pPr>
      <a:lvl7pPr marL="10613336" indent="-816410" algn="l" defTabSz="1632820" rtl="0" eaLnBrk="1" latinLnBrk="0" hangingPunct="1">
        <a:spcBef>
          <a:spcPct val="20000"/>
        </a:spcBef>
        <a:buFont typeface="Arial"/>
        <a:buChar char="•"/>
        <a:defRPr sz="7200" kern="1200">
          <a:solidFill>
            <a:schemeClr val="tx1"/>
          </a:solidFill>
          <a:latin typeface="+mn-lt"/>
          <a:ea typeface="+mn-ea"/>
          <a:cs typeface="+mn-cs"/>
        </a:defRPr>
      </a:lvl7pPr>
      <a:lvl8pPr marL="12246158" indent="-816410" algn="l" defTabSz="1632820" rtl="0" eaLnBrk="1" latinLnBrk="0" hangingPunct="1">
        <a:spcBef>
          <a:spcPct val="20000"/>
        </a:spcBef>
        <a:buFont typeface="Arial"/>
        <a:buChar char="•"/>
        <a:defRPr sz="7200" kern="1200">
          <a:solidFill>
            <a:schemeClr val="tx1"/>
          </a:solidFill>
          <a:latin typeface="+mn-lt"/>
          <a:ea typeface="+mn-ea"/>
          <a:cs typeface="+mn-cs"/>
        </a:defRPr>
      </a:lvl8pPr>
      <a:lvl9pPr marL="13878979" indent="-816410" algn="l" defTabSz="1632820" rtl="0" eaLnBrk="1" latinLnBrk="0" hangingPunct="1">
        <a:spcBef>
          <a:spcPct val="20000"/>
        </a:spcBef>
        <a:buFont typeface="Arial"/>
        <a:buChar char="•"/>
        <a:defRPr sz="7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632820" rtl="0" eaLnBrk="1" latinLnBrk="0" hangingPunct="1">
        <a:defRPr sz="6400" kern="1200">
          <a:solidFill>
            <a:schemeClr val="tx1"/>
          </a:solidFill>
          <a:latin typeface="+mn-lt"/>
          <a:ea typeface="+mn-ea"/>
          <a:cs typeface="+mn-cs"/>
        </a:defRPr>
      </a:lvl1pPr>
      <a:lvl2pPr marL="1632820" algn="l" defTabSz="1632820" rtl="0" eaLnBrk="1" latinLnBrk="0" hangingPunct="1">
        <a:defRPr sz="6400" kern="1200">
          <a:solidFill>
            <a:schemeClr val="tx1"/>
          </a:solidFill>
          <a:latin typeface="+mn-lt"/>
          <a:ea typeface="+mn-ea"/>
          <a:cs typeface="+mn-cs"/>
        </a:defRPr>
      </a:lvl2pPr>
      <a:lvl3pPr marL="3265643" algn="l" defTabSz="1632820" rtl="0" eaLnBrk="1" latinLnBrk="0" hangingPunct="1">
        <a:defRPr sz="6400" kern="1200">
          <a:solidFill>
            <a:schemeClr val="tx1"/>
          </a:solidFill>
          <a:latin typeface="+mn-lt"/>
          <a:ea typeface="+mn-ea"/>
          <a:cs typeface="+mn-cs"/>
        </a:defRPr>
      </a:lvl3pPr>
      <a:lvl4pPr marL="4898463" algn="l" defTabSz="1632820" rtl="0" eaLnBrk="1" latinLnBrk="0" hangingPunct="1">
        <a:defRPr sz="6400" kern="1200">
          <a:solidFill>
            <a:schemeClr val="tx1"/>
          </a:solidFill>
          <a:latin typeface="+mn-lt"/>
          <a:ea typeface="+mn-ea"/>
          <a:cs typeface="+mn-cs"/>
        </a:defRPr>
      </a:lvl4pPr>
      <a:lvl5pPr marL="6531283" algn="l" defTabSz="1632820" rtl="0" eaLnBrk="1" latinLnBrk="0" hangingPunct="1">
        <a:defRPr sz="6400" kern="1200">
          <a:solidFill>
            <a:schemeClr val="tx1"/>
          </a:solidFill>
          <a:latin typeface="+mn-lt"/>
          <a:ea typeface="+mn-ea"/>
          <a:cs typeface="+mn-cs"/>
        </a:defRPr>
      </a:lvl5pPr>
      <a:lvl6pPr marL="8164106" algn="l" defTabSz="1632820" rtl="0" eaLnBrk="1" latinLnBrk="0" hangingPunct="1">
        <a:defRPr sz="6400" kern="1200">
          <a:solidFill>
            <a:schemeClr val="tx1"/>
          </a:solidFill>
          <a:latin typeface="+mn-lt"/>
          <a:ea typeface="+mn-ea"/>
          <a:cs typeface="+mn-cs"/>
        </a:defRPr>
      </a:lvl6pPr>
      <a:lvl7pPr marL="9796926" algn="l" defTabSz="1632820" rtl="0" eaLnBrk="1" latinLnBrk="0" hangingPunct="1">
        <a:defRPr sz="6400" kern="1200">
          <a:solidFill>
            <a:schemeClr val="tx1"/>
          </a:solidFill>
          <a:latin typeface="+mn-lt"/>
          <a:ea typeface="+mn-ea"/>
          <a:cs typeface="+mn-cs"/>
        </a:defRPr>
      </a:lvl7pPr>
      <a:lvl8pPr marL="11429748" algn="l" defTabSz="1632820" rtl="0" eaLnBrk="1" latinLnBrk="0" hangingPunct="1">
        <a:defRPr sz="6400" kern="1200">
          <a:solidFill>
            <a:schemeClr val="tx1"/>
          </a:solidFill>
          <a:latin typeface="+mn-lt"/>
          <a:ea typeface="+mn-ea"/>
          <a:cs typeface="+mn-cs"/>
        </a:defRPr>
      </a:lvl8pPr>
      <a:lvl9pPr marL="13062569" algn="l" defTabSz="1632820" rtl="0" eaLnBrk="1" latinLnBrk="0" hangingPunct="1">
        <a:defRPr sz="6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4" Type="http://schemas.openxmlformats.org/officeDocument/2006/relationships/image" Target="../media/image18.emf"/><Relationship Id="rId5" Type="http://schemas.openxmlformats.org/officeDocument/2006/relationships/image" Target="../media/image17.emf"/><Relationship Id="rId6" Type="http://schemas.openxmlformats.org/officeDocument/2006/relationships/image" Target="../media/image15.emf"/><Relationship Id="rId7" Type="http://schemas.openxmlformats.org/officeDocument/2006/relationships/image" Target="../media/image16.em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4" Type="http://schemas.openxmlformats.org/officeDocument/2006/relationships/image" Target="../media/image18.emf"/><Relationship Id="rId5" Type="http://schemas.openxmlformats.org/officeDocument/2006/relationships/image" Target="../media/image17.emf"/><Relationship Id="rId6" Type="http://schemas.openxmlformats.org/officeDocument/2006/relationships/image" Target="../media/image15.emf"/><Relationship Id="rId7" Type="http://schemas.openxmlformats.org/officeDocument/2006/relationships/image" Target="../media/image16.em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4" Type="http://schemas.openxmlformats.org/officeDocument/2006/relationships/image" Target="../media/image22.emf"/><Relationship Id="rId5" Type="http://schemas.openxmlformats.org/officeDocument/2006/relationships/image" Target="../media/image23.emf"/><Relationship Id="rId6" Type="http://schemas.openxmlformats.org/officeDocument/2006/relationships/image" Target="../media/image24.emf"/><Relationship Id="rId7" Type="http://schemas.openxmlformats.org/officeDocument/2006/relationships/image" Target="../media/image25.em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0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1.emf"/><Relationship Id="rId3" Type="http://schemas.openxmlformats.org/officeDocument/2006/relationships/image" Target="../media/image18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4" Type="http://schemas.openxmlformats.org/officeDocument/2006/relationships/image" Target="../media/image18.emf"/><Relationship Id="rId5" Type="http://schemas.openxmlformats.org/officeDocument/2006/relationships/image" Target="../media/image17.emf"/><Relationship Id="rId6" Type="http://schemas.openxmlformats.org/officeDocument/2006/relationships/image" Target="../media/image15.emf"/><Relationship Id="rId7" Type="http://schemas.openxmlformats.org/officeDocument/2006/relationships/image" Target="../media/image16.em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4" Type="http://schemas.openxmlformats.org/officeDocument/2006/relationships/image" Target="../media/image28.emf"/><Relationship Id="rId5" Type="http://schemas.openxmlformats.org/officeDocument/2006/relationships/image" Target="../media/image19.emf"/><Relationship Id="rId6" Type="http://schemas.openxmlformats.org/officeDocument/2006/relationships/image" Target="../media/image18.emf"/><Relationship Id="rId7" Type="http://schemas.openxmlformats.org/officeDocument/2006/relationships/image" Target="../media/image16.emf"/><Relationship Id="rId8" Type="http://schemas.openxmlformats.org/officeDocument/2006/relationships/image" Target="../media/image14.emf"/><Relationship Id="rId9" Type="http://schemas.openxmlformats.org/officeDocument/2006/relationships/image" Target="../media/image17.emf"/><Relationship Id="rId10" Type="http://schemas.openxmlformats.org/officeDocument/2006/relationships/image" Target="../media/image15.em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6.e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9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0.emf"/><Relationship Id="rId3" Type="http://schemas.openxmlformats.org/officeDocument/2006/relationships/image" Target="../media/image31.e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2.emf"/><Relationship Id="rId3" Type="http://schemas.openxmlformats.org/officeDocument/2006/relationships/image" Target="../media/image33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4" Type="http://schemas.openxmlformats.org/officeDocument/2006/relationships/image" Target="../media/image34.emf"/><Relationship Id="rId5" Type="http://schemas.openxmlformats.org/officeDocument/2006/relationships/image" Target="../media/image35.em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2.emf"/></Relationships>
</file>

<file path=ppt/slides/_rels/slide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0.emf"/><Relationship Id="rId12" Type="http://schemas.openxmlformats.org/officeDocument/2006/relationships/image" Target="../media/image11.emf"/><Relationship Id="rId13" Type="http://schemas.openxmlformats.org/officeDocument/2006/relationships/image" Target="../media/image12.em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emf"/><Relationship Id="rId3" Type="http://schemas.openxmlformats.org/officeDocument/2006/relationships/image" Target="../media/image2.emf"/><Relationship Id="rId4" Type="http://schemas.openxmlformats.org/officeDocument/2006/relationships/image" Target="../media/image3.emf"/><Relationship Id="rId5" Type="http://schemas.openxmlformats.org/officeDocument/2006/relationships/image" Target="../media/image4.emf"/><Relationship Id="rId6" Type="http://schemas.openxmlformats.org/officeDocument/2006/relationships/image" Target="../media/image5.emf"/><Relationship Id="rId7" Type="http://schemas.openxmlformats.org/officeDocument/2006/relationships/image" Target="../media/image6.emf"/><Relationship Id="rId8" Type="http://schemas.openxmlformats.org/officeDocument/2006/relationships/image" Target="../media/image7.emf"/><Relationship Id="rId9" Type="http://schemas.openxmlformats.org/officeDocument/2006/relationships/image" Target="../media/image8.emf"/><Relationship Id="rId10" Type="http://schemas.openxmlformats.org/officeDocument/2006/relationships/image" Target="../media/image9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4" Type="http://schemas.openxmlformats.org/officeDocument/2006/relationships/image" Target="../media/image34.emf"/><Relationship Id="rId5" Type="http://schemas.openxmlformats.org/officeDocument/2006/relationships/image" Target="../media/image35.emf"/><Relationship Id="rId6" Type="http://schemas.openxmlformats.org/officeDocument/2006/relationships/image" Target="../media/image36.emf"/><Relationship Id="rId7" Type="http://schemas.openxmlformats.org/officeDocument/2006/relationships/image" Target="../media/image37.em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2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4" Type="http://schemas.openxmlformats.org/officeDocument/2006/relationships/image" Target="../media/image34.emf"/><Relationship Id="rId5" Type="http://schemas.openxmlformats.org/officeDocument/2006/relationships/image" Target="../media/image35.emf"/><Relationship Id="rId6" Type="http://schemas.openxmlformats.org/officeDocument/2006/relationships/image" Target="../media/image36.emf"/><Relationship Id="rId7" Type="http://schemas.openxmlformats.org/officeDocument/2006/relationships/image" Target="../media/image37.em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2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4" Type="http://schemas.openxmlformats.org/officeDocument/2006/relationships/image" Target="../media/image40.emf"/><Relationship Id="rId5" Type="http://schemas.openxmlformats.org/officeDocument/2006/relationships/image" Target="../media/image41.em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8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4" Type="http://schemas.openxmlformats.org/officeDocument/2006/relationships/image" Target="../media/image40.emf"/><Relationship Id="rId5" Type="http://schemas.openxmlformats.org/officeDocument/2006/relationships/image" Target="../media/image41.emf"/><Relationship Id="rId6" Type="http://schemas.openxmlformats.org/officeDocument/2006/relationships/image" Target="../media/image42.emf"/><Relationship Id="rId7" Type="http://schemas.openxmlformats.org/officeDocument/2006/relationships/image" Target="../media/image43.em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8.em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4.emf"/><Relationship Id="rId3" Type="http://schemas.openxmlformats.org/officeDocument/2006/relationships/image" Target="../media/image45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4" Type="http://schemas.openxmlformats.org/officeDocument/2006/relationships/image" Target="../media/image48.emf"/><Relationship Id="rId5" Type="http://schemas.openxmlformats.org/officeDocument/2006/relationships/image" Target="../media/image49.em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6.em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0.emf"/><Relationship Id="rId3" Type="http://schemas.openxmlformats.org/officeDocument/2006/relationships/image" Target="../media/image51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4" Type="http://schemas.openxmlformats.org/officeDocument/2006/relationships/image" Target="../media/image52.em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0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4" Type="http://schemas.openxmlformats.org/officeDocument/2006/relationships/image" Target="../media/image52.em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0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4" Type="http://schemas.openxmlformats.org/officeDocument/2006/relationships/image" Target="../media/image52.em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0.emf"/></Relationships>
</file>

<file path=ppt/slides/_rels/slide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0.emf"/><Relationship Id="rId12" Type="http://schemas.openxmlformats.org/officeDocument/2006/relationships/image" Target="../media/image11.emf"/><Relationship Id="rId13" Type="http://schemas.openxmlformats.org/officeDocument/2006/relationships/image" Target="../media/image12.em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emf"/><Relationship Id="rId3" Type="http://schemas.openxmlformats.org/officeDocument/2006/relationships/image" Target="../media/image1.emf"/><Relationship Id="rId4" Type="http://schemas.openxmlformats.org/officeDocument/2006/relationships/image" Target="../media/image3.emf"/><Relationship Id="rId5" Type="http://schemas.openxmlformats.org/officeDocument/2006/relationships/image" Target="../media/image4.emf"/><Relationship Id="rId6" Type="http://schemas.openxmlformats.org/officeDocument/2006/relationships/image" Target="../media/image5.emf"/><Relationship Id="rId7" Type="http://schemas.openxmlformats.org/officeDocument/2006/relationships/image" Target="../media/image6.emf"/><Relationship Id="rId8" Type="http://schemas.openxmlformats.org/officeDocument/2006/relationships/image" Target="../media/image7.emf"/><Relationship Id="rId9" Type="http://schemas.openxmlformats.org/officeDocument/2006/relationships/image" Target="../media/image8.emf"/><Relationship Id="rId10" Type="http://schemas.openxmlformats.org/officeDocument/2006/relationships/image" Target="../media/image9.emf"/></Relationships>
</file>

<file path=ppt/slides/_rels/slide4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0.emf"/><Relationship Id="rId12" Type="http://schemas.openxmlformats.org/officeDocument/2006/relationships/image" Target="../media/image11.emf"/><Relationship Id="rId13" Type="http://schemas.openxmlformats.org/officeDocument/2006/relationships/image" Target="../media/image12.em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emf"/><Relationship Id="rId3" Type="http://schemas.openxmlformats.org/officeDocument/2006/relationships/image" Target="../media/image1.emf"/><Relationship Id="rId4" Type="http://schemas.openxmlformats.org/officeDocument/2006/relationships/image" Target="../media/image3.emf"/><Relationship Id="rId5" Type="http://schemas.openxmlformats.org/officeDocument/2006/relationships/image" Target="../media/image4.emf"/><Relationship Id="rId6" Type="http://schemas.openxmlformats.org/officeDocument/2006/relationships/image" Target="../media/image5.emf"/><Relationship Id="rId7" Type="http://schemas.openxmlformats.org/officeDocument/2006/relationships/image" Target="../media/image6.emf"/><Relationship Id="rId8" Type="http://schemas.openxmlformats.org/officeDocument/2006/relationships/image" Target="../media/image7.emf"/><Relationship Id="rId9" Type="http://schemas.openxmlformats.org/officeDocument/2006/relationships/image" Target="../media/image8.emf"/><Relationship Id="rId10" Type="http://schemas.openxmlformats.org/officeDocument/2006/relationships/image" Target="../media/image9.emf"/></Relationships>
</file>

<file path=ppt/slides/_rels/slide5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0.emf"/><Relationship Id="rId12" Type="http://schemas.openxmlformats.org/officeDocument/2006/relationships/image" Target="../media/image11.emf"/><Relationship Id="rId13" Type="http://schemas.openxmlformats.org/officeDocument/2006/relationships/image" Target="../media/image12.em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emf"/><Relationship Id="rId3" Type="http://schemas.openxmlformats.org/officeDocument/2006/relationships/image" Target="../media/image1.emf"/><Relationship Id="rId4" Type="http://schemas.openxmlformats.org/officeDocument/2006/relationships/image" Target="../media/image3.emf"/><Relationship Id="rId5" Type="http://schemas.openxmlformats.org/officeDocument/2006/relationships/image" Target="../media/image4.emf"/><Relationship Id="rId6" Type="http://schemas.openxmlformats.org/officeDocument/2006/relationships/image" Target="../media/image5.emf"/><Relationship Id="rId7" Type="http://schemas.openxmlformats.org/officeDocument/2006/relationships/image" Target="../media/image6.emf"/><Relationship Id="rId8" Type="http://schemas.openxmlformats.org/officeDocument/2006/relationships/image" Target="../media/image7.emf"/><Relationship Id="rId9" Type="http://schemas.openxmlformats.org/officeDocument/2006/relationships/image" Target="../media/image8.emf"/><Relationship Id="rId10" Type="http://schemas.openxmlformats.org/officeDocument/2006/relationships/image" Target="../media/image9.emf"/></Relationships>
</file>

<file path=ppt/slides/_rels/slide6.xml.rels><?xml version="1.0" encoding="UTF-8" standalone="yes"?>
<Relationships xmlns="http://schemas.openxmlformats.org/package/2006/relationships"><Relationship Id="rId11" Type="http://schemas.openxmlformats.org/officeDocument/2006/relationships/image" Target="../media/image4.emf"/><Relationship Id="rId12" Type="http://schemas.openxmlformats.org/officeDocument/2006/relationships/image" Target="../media/image5.emf"/><Relationship Id="rId13" Type="http://schemas.openxmlformats.org/officeDocument/2006/relationships/image" Target="../media/image6.em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emf"/><Relationship Id="rId3" Type="http://schemas.openxmlformats.org/officeDocument/2006/relationships/image" Target="../media/image8.emf"/><Relationship Id="rId4" Type="http://schemas.openxmlformats.org/officeDocument/2006/relationships/image" Target="../media/image9.emf"/><Relationship Id="rId5" Type="http://schemas.openxmlformats.org/officeDocument/2006/relationships/image" Target="../media/image10.emf"/><Relationship Id="rId6" Type="http://schemas.openxmlformats.org/officeDocument/2006/relationships/image" Target="../media/image11.emf"/><Relationship Id="rId7" Type="http://schemas.openxmlformats.org/officeDocument/2006/relationships/image" Target="../media/image12.emf"/><Relationship Id="rId8" Type="http://schemas.openxmlformats.org/officeDocument/2006/relationships/image" Target="../media/image13.emf"/><Relationship Id="rId9" Type="http://schemas.openxmlformats.org/officeDocument/2006/relationships/image" Target="../media/image1.emf"/><Relationship Id="rId10" Type="http://schemas.openxmlformats.org/officeDocument/2006/relationships/image" Target="../media/image3.emf"/></Relationships>
</file>

<file path=ppt/slides/_rels/slide7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2.emf"/><Relationship Id="rId12" Type="http://schemas.openxmlformats.org/officeDocument/2006/relationships/image" Target="../media/image11.emf"/><Relationship Id="rId13" Type="http://schemas.openxmlformats.org/officeDocument/2006/relationships/image" Target="../media/image6.em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emf"/><Relationship Id="rId3" Type="http://schemas.openxmlformats.org/officeDocument/2006/relationships/image" Target="../media/image7.emf"/><Relationship Id="rId4" Type="http://schemas.openxmlformats.org/officeDocument/2006/relationships/image" Target="../media/image4.emf"/><Relationship Id="rId5" Type="http://schemas.openxmlformats.org/officeDocument/2006/relationships/image" Target="../media/image8.emf"/><Relationship Id="rId6" Type="http://schemas.openxmlformats.org/officeDocument/2006/relationships/image" Target="../media/image3.emf"/><Relationship Id="rId7" Type="http://schemas.openxmlformats.org/officeDocument/2006/relationships/image" Target="../media/image9.emf"/><Relationship Id="rId8" Type="http://schemas.openxmlformats.org/officeDocument/2006/relationships/image" Target="../media/image5.emf"/><Relationship Id="rId9" Type="http://schemas.openxmlformats.org/officeDocument/2006/relationships/image" Target="../media/image10.emf"/><Relationship Id="rId10" Type="http://schemas.openxmlformats.org/officeDocument/2006/relationships/image" Target="../media/image1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4" Type="http://schemas.openxmlformats.org/officeDocument/2006/relationships/image" Target="../media/image16.emf"/><Relationship Id="rId5" Type="http://schemas.openxmlformats.org/officeDocument/2006/relationships/image" Target="../media/image17.emf"/><Relationship Id="rId6" Type="http://schemas.openxmlformats.org/officeDocument/2006/relationships/image" Target="../media/image18.emf"/><Relationship Id="rId7" Type="http://schemas.openxmlformats.org/officeDocument/2006/relationships/image" Target="../media/image19.em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4" Type="http://schemas.openxmlformats.org/officeDocument/2006/relationships/image" Target="../media/image16.emf"/><Relationship Id="rId5" Type="http://schemas.openxmlformats.org/officeDocument/2006/relationships/image" Target="../media/image17.emf"/><Relationship Id="rId6" Type="http://schemas.openxmlformats.org/officeDocument/2006/relationships/image" Target="../media/image18.emf"/><Relationship Id="rId7" Type="http://schemas.openxmlformats.org/officeDocument/2006/relationships/image" Target="../media/image19.em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9600" dirty="0" smtClean="0">
                <a:solidFill>
                  <a:srgbClr val="FF0000"/>
                </a:solidFill>
              </a:rPr>
              <a:t>ERROR-</a:t>
            </a:r>
            <a:r>
              <a:rPr lang="en-US" sz="9600" dirty="0" smtClean="0">
                <a:solidFill>
                  <a:srgbClr val="FF0000"/>
                </a:solidFill>
              </a:rPr>
              <a:t>SUPPRESSION </a:t>
            </a:r>
            <a:r>
              <a:rPr lang="en-US" sz="9600" dirty="0" smtClean="0">
                <a:solidFill>
                  <a:srgbClr val="FF0000"/>
                </a:solidFill>
              </a:rPr>
              <a:t>DETECTION OF RARE ALLELES WITH SEMI-DEGENERATE BARCODE ADAPTERS</a:t>
            </a:r>
            <a:endParaRPr lang="en-US" sz="7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6600" dirty="0" smtClean="0"/>
              <a:t>PRESENTATION CREATED  BY MIGUEL ALCAIDE, PhD</a:t>
            </a:r>
          </a:p>
          <a:p>
            <a:pPr marL="0" indent="0">
              <a:buNone/>
            </a:pPr>
            <a:r>
              <a:rPr lang="en-US" sz="6600" dirty="0" smtClean="0"/>
              <a:t>MORIN LAB</a:t>
            </a:r>
          </a:p>
          <a:p>
            <a:pPr marL="0" indent="0">
              <a:buNone/>
            </a:pPr>
            <a:r>
              <a:rPr lang="en-US" sz="6600" dirty="0" smtClean="0"/>
              <a:t>MBB DEPARTMENT</a:t>
            </a:r>
          </a:p>
          <a:p>
            <a:pPr marL="0" indent="0">
              <a:buNone/>
            </a:pPr>
            <a:r>
              <a:rPr lang="en-US" sz="6600" dirty="0" smtClean="0"/>
              <a:t>SIMON FRASER UNIVERSITY</a:t>
            </a:r>
          </a:p>
          <a:p>
            <a:pPr marL="0" indent="0">
              <a:buNone/>
            </a:pPr>
            <a:r>
              <a:rPr lang="en-US" sz="6600" dirty="0" smtClean="0"/>
              <a:t>BURNABY, CANADA</a:t>
            </a:r>
          </a:p>
          <a:p>
            <a:endParaRPr lang="en-US" sz="6600" dirty="0"/>
          </a:p>
          <a:p>
            <a:endParaRPr lang="en-US" sz="6600" dirty="0" smtClean="0"/>
          </a:p>
          <a:p>
            <a:pPr marL="0" indent="0">
              <a:buNone/>
            </a:pPr>
            <a:endParaRPr lang="en-US" sz="6600" dirty="0"/>
          </a:p>
        </p:txBody>
      </p:sp>
    </p:spTree>
    <p:extLst>
      <p:ext uri="{BB962C8B-B14F-4D97-AF65-F5344CB8AC3E}">
        <p14:creationId xmlns:p14="http://schemas.microsoft.com/office/powerpoint/2010/main" val="31421870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96543" y="2239135"/>
            <a:ext cx="17142858" cy="3501714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0257" y="10609915"/>
            <a:ext cx="17106286" cy="3501714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47282" y="7108201"/>
            <a:ext cx="17124572" cy="3501714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5027" y="5729040"/>
            <a:ext cx="17124572" cy="350171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5027" y="488278"/>
            <a:ext cx="17124572" cy="3501714"/>
          </a:xfrm>
          <a:prstGeom prst="rect">
            <a:avLst/>
          </a:prstGeom>
        </p:spPr>
      </p:pic>
      <p:sp>
        <p:nvSpPr>
          <p:cNvPr id="2" name="Frame 1"/>
          <p:cNvSpPr/>
          <p:nvPr/>
        </p:nvSpPr>
        <p:spPr>
          <a:xfrm>
            <a:off x="655027" y="15193596"/>
            <a:ext cx="35184374" cy="4884789"/>
          </a:xfrm>
          <a:prstGeom prst="frame">
            <a:avLst>
              <a:gd name="adj1" fmla="val 11851"/>
            </a:avLst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82816" tIns="91408" rIns="182816" bIns="91408"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739175" y="16951041"/>
            <a:ext cx="33016361" cy="1169486"/>
          </a:xfrm>
          <a:prstGeom prst="rect">
            <a:avLst/>
          </a:prstGeom>
          <a:noFill/>
        </p:spPr>
        <p:txBody>
          <a:bodyPr wrap="none" lIns="182816" tIns="91408" rIns="182816" bIns="91408" rtlCol="0">
            <a:spAutoFit/>
          </a:bodyPr>
          <a:lstStyle/>
          <a:p>
            <a:pPr algn="ctr"/>
            <a:r>
              <a:rPr lang="en-US" dirty="0" smtClean="0"/>
              <a:t>The two strand-specific fixed tags are non-complementary and cause a bubble within the adapter. </a:t>
            </a:r>
            <a:endParaRPr lang="en-US" dirty="0"/>
          </a:p>
        </p:txBody>
      </p:sp>
      <p:sp>
        <p:nvSpPr>
          <p:cNvPr id="10" name="5-Point Star 9"/>
          <p:cNvSpPr/>
          <p:nvPr/>
        </p:nvSpPr>
        <p:spPr>
          <a:xfrm>
            <a:off x="28758017" y="2089928"/>
            <a:ext cx="622300" cy="621724"/>
          </a:xfrm>
          <a:prstGeom prst="star5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82816" tIns="91408" rIns="182816" bIns="91408" rtlCol="0" anchor="ctr"/>
          <a:lstStyle/>
          <a:p>
            <a:pPr algn="ctr"/>
            <a:endParaRPr lang="en-CA"/>
          </a:p>
        </p:txBody>
      </p:sp>
      <p:sp>
        <p:nvSpPr>
          <p:cNvPr id="12" name="5-Point Star 11"/>
          <p:cNvSpPr/>
          <p:nvPr/>
        </p:nvSpPr>
        <p:spPr>
          <a:xfrm>
            <a:off x="10685886" y="397022"/>
            <a:ext cx="622300" cy="621724"/>
          </a:xfrm>
          <a:prstGeom prst="star5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82816" tIns="91408" rIns="182816" bIns="91408" rtlCol="0" anchor="ctr"/>
          <a:lstStyle/>
          <a:p>
            <a:pPr algn="ctr"/>
            <a:endParaRPr lang="en-CA"/>
          </a:p>
        </p:txBody>
      </p:sp>
      <p:sp>
        <p:nvSpPr>
          <p:cNvPr id="13" name="5-Point Star 12"/>
          <p:cNvSpPr/>
          <p:nvPr/>
        </p:nvSpPr>
        <p:spPr>
          <a:xfrm>
            <a:off x="10944516" y="5516182"/>
            <a:ext cx="622300" cy="621724"/>
          </a:xfrm>
          <a:prstGeom prst="star5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82816" tIns="91408" rIns="182816" bIns="91408" rtlCol="0" anchor="ctr"/>
          <a:lstStyle/>
          <a:p>
            <a:pPr algn="ctr"/>
            <a:endParaRPr lang="en-CA"/>
          </a:p>
        </p:txBody>
      </p:sp>
      <p:sp>
        <p:nvSpPr>
          <p:cNvPr id="14" name="5-Point Star 13"/>
          <p:cNvSpPr/>
          <p:nvPr/>
        </p:nvSpPr>
        <p:spPr>
          <a:xfrm>
            <a:off x="29203064" y="11111132"/>
            <a:ext cx="622300" cy="621724"/>
          </a:xfrm>
          <a:prstGeom prst="star5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82816" tIns="91408" rIns="182816" bIns="91408" rtlCol="0" anchor="ctr"/>
          <a:lstStyle/>
          <a:p>
            <a:pPr algn="ctr"/>
            <a:endParaRPr lang="en-CA"/>
          </a:p>
        </p:txBody>
      </p:sp>
      <p:sp>
        <p:nvSpPr>
          <p:cNvPr id="15" name="5-Point Star 14"/>
          <p:cNvSpPr/>
          <p:nvPr/>
        </p:nvSpPr>
        <p:spPr>
          <a:xfrm>
            <a:off x="11884544" y="10399702"/>
            <a:ext cx="622300" cy="621724"/>
          </a:xfrm>
          <a:prstGeom prst="star5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82816" tIns="91408" rIns="182816" bIns="91408" rtlCol="0" anchor="ctr"/>
          <a:lstStyle/>
          <a:p>
            <a:pPr algn="ctr"/>
            <a:endParaRPr lang="en-CA"/>
          </a:p>
        </p:txBody>
      </p:sp>
      <p:sp>
        <p:nvSpPr>
          <p:cNvPr id="16" name="5-Point Star 15"/>
          <p:cNvSpPr/>
          <p:nvPr/>
        </p:nvSpPr>
        <p:spPr>
          <a:xfrm>
            <a:off x="28342912" y="6952766"/>
            <a:ext cx="622300" cy="621724"/>
          </a:xfrm>
          <a:prstGeom prst="star5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82816" tIns="91408" rIns="182816" bIns="91408" rtlCol="0" anchor="ctr"/>
          <a:lstStyle/>
          <a:p>
            <a:pPr algn="ctr"/>
            <a:endParaRPr lang="en-CA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140483" y="11303598"/>
            <a:ext cx="17124572" cy="3501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08821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7" presetClass="emph" presetSubtype="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250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2" dur="250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3" dur="250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250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7" presetClass="emph" presetSubtype="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250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7" dur="250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8" dur="250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250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7" presetClass="emph" presetSubtype="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" dur="250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2" dur="250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3" dur="250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250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7" presetClass="emph" presetSubtype="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" dur="250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7" dur="250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8" dur="250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50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7" presetClass="emph" presetSubtype="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1" dur="250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2" dur="250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3" dur="250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50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ame 1"/>
          <p:cNvSpPr/>
          <p:nvPr/>
        </p:nvSpPr>
        <p:spPr>
          <a:xfrm>
            <a:off x="655027" y="15193596"/>
            <a:ext cx="35184374" cy="4884789"/>
          </a:xfrm>
          <a:prstGeom prst="frame">
            <a:avLst>
              <a:gd name="adj1" fmla="val 11851"/>
            </a:avLst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82816" tIns="91408" rIns="182816" bIns="91408"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52792" y="16550380"/>
            <a:ext cx="33389188" cy="2152443"/>
          </a:xfrm>
          <a:prstGeom prst="rect">
            <a:avLst/>
          </a:prstGeom>
          <a:noFill/>
        </p:spPr>
        <p:txBody>
          <a:bodyPr wrap="none" lIns="182816" tIns="91408" rIns="182816" bIns="91408" rtlCol="0">
            <a:spAutoFit/>
          </a:bodyPr>
          <a:lstStyle/>
          <a:p>
            <a:pPr algn="ctr"/>
            <a:r>
              <a:rPr lang="en-US" dirty="0" smtClean="0"/>
              <a:t>Non-complementary fixed tags increase nucleotide diversity for critical sites during sequencing and</a:t>
            </a:r>
          </a:p>
          <a:p>
            <a:pPr algn="ctr"/>
            <a:r>
              <a:rPr lang="en-US" dirty="0" smtClean="0"/>
              <a:t>are expected to minimize annealing </a:t>
            </a:r>
            <a:r>
              <a:rPr lang="en-US" dirty="0" err="1" smtClean="0"/>
              <a:t>mispairings</a:t>
            </a:r>
            <a:r>
              <a:rPr lang="en-US" dirty="0" smtClean="0"/>
              <a:t> across the 12-nucleotide semi-degenerate barcode.</a:t>
            </a:r>
            <a:endParaRPr lang="en-US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96543" y="2239135"/>
            <a:ext cx="17142858" cy="350171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0257" y="10609915"/>
            <a:ext cx="17106286" cy="350171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47282" y="7108201"/>
            <a:ext cx="17124572" cy="3501714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5027" y="5729040"/>
            <a:ext cx="17124572" cy="3501714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5027" y="488278"/>
            <a:ext cx="17124572" cy="3501714"/>
          </a:xfrm>
          <a:prstGeom prst="rect">
            <a:avLst/>
          </a:prstGeom>
        </p:spPr>
      </p:pic>
      <p:sp>
        <p:nvSpPr>
          <p:cNvPr id="22" name="5-Point Star 21"/>
          <p:cNvSpPr/>
          <p:nvPr/>
        </p:nvSpPr>
        <p:spPr>
          <a:xfrm>
            <a:off x="28758017" y="2089928"/>
            <a:ext cx="622300" cy="621724"/>
          </a:xfrm>
          <a:prstGeom prst="star5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82816" tIns="91408" rIns="182816" bIns="91408" rtlCol="0" anchor="ctr"/>
          <a:lstStyle/>
          <a:p>
            <a:pPr algn="ctr"/>
            <a:endParaRPr lang="en-CA"/>
          </a:p>
        </p:txBody>
      </p:sp>
      <p:sp>
        <p:nvSpPr>
          <p:cNvPr id="23" name="5-Point Star 22"/>
          <p:cNvSpPr/>
          <p:nvPr/>
        </p:nvSpPr>
        <p:spPr>
          <a:xfrm>
            <a:off x="10685886" y="397022"/>
            <a:ext cx="622300" cy="621724"/>
          </a:xfrm>
          <a:prstGeom prst="star5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82816" tIns="91408" rIns="182816" bIns="91408" rtlCol="0" anchor="ctr"/>
          <a:lstStyle/>
          <a:p>
            <a:pPr algn="ctr"/>
            <a:endParaRPr lang="en-CA"/>
          </a:p>
        </p:txBody>
      </p:sp>
      <p:sp>
        <p:nvSpPr>
          <p:cNvPr id="24" name="5-Point Star 23"/>
          <p:cNvSpPr/>
          <p:nvPr/>
        </p:nvSpPr>
        <p:spPr>
          <a:xfrm>
            <a:off x="10944516" y="5516182"/>
            <a:ext cx="622300" cy="621724"/>
          </a:xfrm>
          <a:prstGeom prst="star5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82816" tIns="91408" rIns="182816" bIns="91408" rtlCol="0" anchor="ctr"/>
          <a:lstStyle/>
          <a:p>
            <a:pPr algn="ctr"/>
            <a:endParaRPr lang="en-CA"/>
          </a:p>
        </p:txBody>
      </p:sp>
      <p:sp>
        <p:nvSpPr>
          <p:cNvPr id="25" name="5-Point Star 24"/>
          <p:cNvSpPr/>
          <p:nvPr/>
        </p:nvSpPr>
        <p:spPr>
          <a:xfrm>
            <a:off x="29203064" y="11111132"/>
            <a:ext cx="622300" cy="621724"/>
          </a:xfrm>
          <a:prstGeom prst="star5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82816" tIns="91408" rIns="182816" bIns="91408" rtlCol="0" anchor="ctr"/>
          <a:lstStyle/>
          <a:p>
            <a:pPr algn="ctr"/>
            <a:endParaRPr lang="en-CA"/>
          </a:p>
        </p:txBody>
      </p:sp>
      <p:sp>
        <p:nvSpPr>
          <p:cNvPr id="26" name="5-Point Star 25"/>
          <p:cNvSpPr/>
          <p:nvPr/>
        </p:nvSpPr>
        <p:spPr>
          <a:xfrm>
            <a:off x="11884544" y="10399702"/>
            <a:ext cx="622300" cy="621724"/>
          </a:xfrm>
          <a:prstGeom prst="star5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82816" tIns="91408" rIns="182816" bIns="91408" rtlCol="0" anchor="ctr"/>
          <a:lstStyle/>
          <a:p>
            <a:pPr algn="ctr"/>
            <a:endParaRPr lang="en-CA"/>
          </a:p>
        </p:txBody>
      </p:sp>
      <p:sp>
        <p:nvSpPr>
          <p:cNvPr id="27" name="5-Point Star 26"/>
          <p:cNvSpPr/>
          <p:nvPr/>
        </p:nvSpPr>
        <p:spPr>
          <a:xfrm>
            <a:off x="28342912" y="6952766"/>
            <a:ext cx="622300" cy="621724"/>
          </a:xfrm>
          <a:prstGeom prst="star5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82816" tIns="91408" rIns="182816" bIns="91408" rtlCol="0" anchor="ctr"/>
          <a:lstStyle/>
          <a:p>
            <a:pPr algn="ctr"/>
            <a:endParaRPr lang="en-CA"/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140483" y="11303598"/>
            <a:ext cx="17124572" cy="3501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68152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0" autoRev="1" fill="remov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0" autoRev="1" fill="remove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0" autoRev="1" fill="remove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0" autoRev="1" fill="remove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7" presetClass="emph" presetSubtype="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2500" autoRev="1" fill="remove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2" dur="2500" autoRev="1" fill="remove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3" dur="2500" autoRev="1" fill="remove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2500" autoRev="1" fill="remove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7" presetClass="emph" presetSubtype="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2500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7" dur="2500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8" dur="2500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2500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7" presetClass="emph" presetSubtype="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" dur="250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2" dur="250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3" dur="250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250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7" presetClass="emph" presetSubtype="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" dur="2500" autoRev="1" fill="remove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7" dur="2500" autoRev="1" fill="remove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8" dur="2500" autoRev="1" fill="remove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500" autoRev="1" fill="remove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7" presetClass="emph" presetSubtype="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1" dur="2500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2" dur="2500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3" dur="2500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500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ame 1"/>
          <p:cNvSpPr/>
          <p:nvPr/>
        </p:nvSpPr>
        <p:spPr>
          <a:xfrm>
            <a:off x="655027" y="15193596"/>
            <a:ext cx="35184374" cy="4884789"/>
          </a:xfrm>
          <a:prstGeom prst="frame">
            <a:avLst>
              <a:gd name="adj1" fmla="val 11851"/>
            </a:avLst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82816" tIns="91408" rIns="182816" bIns="91408"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310148" y="16067782"/>
            <a:ext cx="31819992" cy="3136416"/>
          </a:xfrm>
          <a:prstGeom prst="rect">
            <a:avLst/>
          </a:prstGeom>
          <a:noFill/>
        </p:spPr>
        <p:txBody>
          <a:bodyPr wrap="none" lIns="182816" tIns="91408" rIns="182816" bIns="91408" rtlCol="0">
            <a:spAutoFit/>
          </a:bodyPr>
          <a:lstStyle/>
          <a:p>
            <a:pPr algn="ctr"/>
            <a:r>
              <a:rPr lang="en-US" dirty="0" smtClean="0"/>
              <a:t>Oligonucleotides holding different fixed tags can be combined in different fashions to generate</a:t>
            </a:r>
          </a:p>
          <a:p>
            <a:pPr algn="ctr"/>
            <a:r>
              <a:rPr lang="en-US" dirty="0" smtClean="0"/>
              <a:t> unique adapter combinations. Such endogenous adapter-specific barcodes can be useful </a:t>
            </a:r>
          </a:p>
          <a:p>
            <a:pPr algn="ctr"/>
            <a:r>
              <a:rPr lang="en-US" dirty="0" smtClean="0"/>
              <a:t>to track and control for cross-contamination between experiments.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1588" y="5619104"/>
            <a:ext cx="17106286" cy="350171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027" y="734264"/>
            <a:ext cx="17124572" cy="350171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486160" y="418954"/>
            <a:ext cx="17124572" cy="35017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089891" y="9753098"/>
            <a:ext cx="17124572" cy="350171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089891" y="4996370"/>
            <a:ext cx="17124572" cy="350171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3546" y="10529468"/>
            <a:ext cx="17142858" cy="3501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46110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ame 1"/>
          <p:cNvSpPr/>
          <p:nvPr/>
        </p:nvSpPr>
        <p:spPr>
          <a:xfrm>
            <a:off x="655027" y="15193596"/>
            <a:ext cx="35184374" cy="4884789"/>
          </a:xfrm>
          <a:prstGeom prst="frame">
            <a:avLst>
              <a:gd name="adj1" fmla="val 11851"/>
            </a:avLst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82816" tIns="91408" rIns="182816" bIns="91408"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338976" y="17005052"/>
            <a:ext cx="25816474" cy="1169486"/>
          </a:xfrm>
          <a:prstGeom prst="rect">
            <a:avLst/>
          </a:prstGeom>
          <a:noFill/>
        </p:spPr>
        <p:txBody>
          <a:bodyPr wrap="none" lIns="182816" tIns="91408" rIns="182816" bIns="91408" rtlCol="0">
            <a:spAutoFit/>
          </a:bodyPr>
          <a:lstStyle/>
          <a:p>
            <a:pPr algn="ctr"/>
            <a:r>
              <a:rPr lang="en-US" dirty="0" smtClean="0"/>
              <a:t>This example shows two adapters tagged with unique endogenous barcodes.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7956" y="1264957"/>
            <a:ext cx="23974400" cy="489786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1574" y="8157932"/>
            <a:ext cx="23974400" cy="489786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7380422" y="1827111"/>
            <a:ext cx="696344" cy="922476"/>
          </a:xfrm>
          <a:prstGeom prst="rect">
            <a:avLst/>
          </a:prstGeom>
          <a:noFill/>
        </p:spPr>
        <p:txBody>
          <a:bodyPr wrap="none" lIns="182816" tIns="91408" rIns="182816" bIns="91408" rtlCol="0">
            <a:spAutoFit/>
          </a:bodyPr>
          <a:lstStyle/>
          <a:p>
            <a:r>
              <a:rPr lang="en-US" sz="4800" b="1" dirty="0">
                <a:solidFill>
                  <a:srgbClr val="0070C0"/>
                </a:solidFill>
              </a:rPr>
              <a:t>C</a:t>
            </a:r>
            <a:endParaRPr lang="en-CA" sz="4800" b="1" dirty="0">
              <a:solidFill>
                <a:srgbClr val="0070C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8158654" y="1416028"/>
            <a:ext cx="696344" cy="922476"/>
          </a:xfrm>
          <a:prstGeom prst="rect">
            <a:avLst/>
          </a:prstGeom>
          <a:noFill/>
        </p:spPr>
        <p:txBody>
          <a:bodyPr wrap="none" lIns="182816" tIns="91408" rIns="182816" bIns="91408" rtlCol="0">
            <a:spAutoFit/>
          </a:bodyPr>
          <a:lstStyle/>
          <a:p>
            <a:r>
              <a:rPr lang="en-US" sz="4800" b="1" dirty="0">
                <a:solidFill>
                  <a:srgbClr val="00B050"/>
                </a:solidFill>
              </a:rPr>
              <a:t>T</a:t>
            </a:r>
            <a:endParaRPr lang="en-CA" sz="4800" b="1" dirty="0">
              <a:solidFill>
                <a:srgbClr val="00B05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8773110" y="1929778"/>
            <a:ext cx="760464" cy="922476"/>
          </a:xfrm>
          <a:prstGeom prst="rect">
            <a:avLst/>
          </a:prstGeom>
          <a:noFill/>
        </p:spPr>
        <p:txBody>
          <a:bodyPr wrap="none" lIns="182816" tIns="91408" rIns="182816" bIns="91408" rtlCol="0">
            <a:spAutoFit/>
          </a:bodyPr>
          <a:lstStyle/>
          <a:p>
            <a:r>
              <a:rPr lang="en-US" sz="4800" b="1" dirty="0">
                <a:solidFill>
                  <a:srgbClr val="FFD73B"/>
                </a:solidFill>
              </a:rPr>
              <a:t>G</a:t>
            </a:r>
            <a:endParaRPr lang="en-CA" sz="4800" b="1" dirty="0">
              <a:solidFill>
                <a:srgbClr val="FFD73B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8745814" y="4693002"/>
            <a:ext cx="696344" cy="922476"/>
          </a:xfrm>
          <a:prstGeom prst="rect">
            <a:avLst/>
          </a:prstGeom>
          <a:noFill/>
        </p:spPr>
        <p:txBody>
          <a:bodyPr wrap="none" lIns="182816" tIns="91408" rIns="182816" bIns="91408" rtlCol="0">
            <a:spAutoFit/>
          </a:bodyPr>
          <a:lstStyle/>
          <a:p>
            <a:r>
              <a:rPr lang="en-US" sz="4800" b="1" dirty="0">
                <a:solidFill>
                  <a:srgbClr val="00B050"/>
                </a:solidFill>
              </a:rPr>
              <a:t>T</a:t>
            </a:r>
            <a:endParaRPr lang="en-CA" sz="4800" b="1" dirty="0">
              <a:solidFill>
                <a:srgbClr val="00B05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7984860" y="5097831"/>
            <a:ext cx="760464" cy="922476"/>
          </a:xfrm>
          <a:prstGeom prst="rect">
            <a:avLst/>
          </a:prstGeom>
          <a:noFill/>
        </p:spPr>
        <p:txBody>
          <a:bodyPr wrap="none" lIns="182816" tIns="91408" rIns="182816" bIns="91408" rtlCol="0">
            <a:spAutoFit/>
          </a:bodyPr>
          <a:lstStyle/>
          <a:p>
            <a:r>
              <a:rPr lang="en-US" sz="4800" b="1" dirty="0">
                <a:solidFill>
                  <a:srgbClr val="FFD73B"/>
                </a:solidFill>
              </a:rPr>
              <a:t>G</a:t>
            </a:r>
            <a:endParaRPr lang="en-CA" sz="4800" b="1" dirty="0">
              <a:solidFill>
                <a:srgbClr val="FFD73B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7335538" y="4583919"/>
            <a:ext cx="741228" cy="922476"/>
          </a:xfrm>
          <a:prstGeom prst="rect">
            <a:avLst/>
          </a:prstGeom>
          <a:noFill/>
        </p:spPr>
        <p:txBody>
          <a:bodyPr wrap="none" lIns="182816" tIns="91408" rIns="182816" bIns="91408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</a:rPr>
              <a:t>A</a:t>
            </a:r>
            <a:endParaRPr lang="en-CA" sz="4800" b="1" dirty="0">
              <a:solidFill>
                <a:srgbClr val="FF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9044408" y="8783546"/>
            <a:ext cx="696344" cy="922476"/>
          </a:xfrm>
          <a:prstGeom prst="rect">
            <a:avLst/>
          </a:prstGeom>
          <a:noFill/>
        </p:spPr>
        <p:txBody>
          <a:bodyPr wrap="none" lIns="182816" tIns="91408" rIns="182816" bIns="91408" rtlCol="0">
            <a:spAutoFit/>
          </a:bodyPr>
          <a:lstStyle/>
          <a:p>
            <a:r>
              <a:rPr lang="en-US" sz="4800" b="1" dirty="0">
                <a:solidFill>
                  <a:srgbClr val="00B050"/>
                </a:solidFill>
              </a:rPr>
              <a:t>T</a:t>
            </a:r>
            <a:endParaRPr lang="en-CA" sz="4800" b="1" dirty="0">
              <a:solidFill>
                <a:srgbClr val="00B05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8354610" y="8319678"/>
            <a:ext cx="760464" cy="922476"/>
          </a:xfrm>
          <a:prstGeom prst="rect">
            <a:avLst/>
          </a:prstGeom>
          <a:noFill/>
        </p:spPr>
        <p:txBody>
          <a:bodyPr wrap="none" lIns="182816" tIns="91408" rIns="182816" bIns="91408" rtlCol="0">
            <a:spAutoFit/>
          </a:bodyPr>
          <a:lstStyle/>
          <a:p>
            <a:r>
              <a:rPr lang="en-US" sz="4800" b="1" dirty="0">
                <a:solidFill>
                  <a:srgbClr val="FFD73B"/>
                </a:solidFill>
              </a:rPr>
              <a:t>G</a:t>
            </a:r>
            <a:endParaRPr lang="en-CA" sz="4800" b="1" dirty="0">
              <a:solidFill>
                <a:srgbClr val="FFD73B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7667634" y="8837800"/>
            <a:ext cx="741228" cy="922476"/>
          </a:xfrm>
          <a:prstGeom prst="rect">
            <a:avLst/>
          </a:prstGeom>
          <a:noFill/>
        </p:spPr>
        <p:txBody>
          <a:bodyPr wrap="none" lIns="182816" tIns="91408" rIns="182816" bIns="91408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</a:rPr>
              <a:t>A</a:t>
            </a:r>
            <a:endParaRPr lang="en-CA" sz="4800" b="1" dirty="0">
              <a:solidFill>
                <a:srgbClr val="FF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8999682" y="11538161"/>
            <a:ext cx="760464" cy="922476"/>
          </a:xfrm>
          <a:prstGeom prst="rect">
            <a:avLst/>
          </a:prstGeom>
          <a:noFill/>
        </p:spPr>
        <p:txBody>
          <a:bodyPr wrap="none" lIns="182816" tIns="91408" rIns="182816" bIns="91408" rtlCol="0">
            <a:spAutoFit/>
          </a:bodyPr>
          <a:lstStyle/>
          <a:p>
            <a:r>
              <a:rPr lang="en-US" sz="4800" b="1" dirty="0">
                <a:solidFill>
                  <a:srgbClr val="FFD73B"/>
                </a:solidFill>
              </a:rPr>
              <a:t>G</a:t>
            </a:r>
            <a:endParaRPr lang="en-CA" sz="4800" b="1" dirty="0">
              <a:solidFill>
                <a:srgbClr val="FFD73B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8330938" y="12024239"/>
            <a:ext cx="741228" cy="922476"/>
          </a:xfrm>
          <a:prstGeom prst="rect">
            <a:avLst/>
          </a:prstGeom>
          <a:noFill/>
        </p:spPr>
        <p:txBody>
          <a:bodyPr wrap="none" lIns="182816" tIns="91408" rIns="182816" bIns="91408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</a:rPr>
              <a:t>A</a:t>
            </a:r>
            <a:endParaRPr lang="en-CA" sz="4800" b="1" dirty="0">
              <a:solidFill>
                <a:srgbClr val="FF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7610768" y="11485734"/>
            <a:ext cx="696344" cy="922476"/>
          </a:xfrm>
          <a:prstGeom prst="rect">
            <a:avLst/>
          </a:prstGeom>
          <a:noFill/>
        </p:spPr>
        <p:txBody>
          <a:bodyPr wrap="none" lIns="182816" tIns="91408" rIns="182816" bIns="91408" rtlCol="0">
            <a:spAutoFit/>
          </a:bodyPr>
          <a:lstStyle/>
          <a:p>
            <a:r>
              <a:rPr lang="en-US" sz="4800" b="1" dirty="0">
                <a:solidFill>
                  <a:srgbClr val="0070C0"/>
                </a:solidFill>
              </a:rPr>
              <a:t>C</a:t>
            </a:r>
            <a:endParaRPr lang="en-CA" sz="48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21172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0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90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10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96543" y="2239135"/>
            <a:ext cx="17142858" cy="3501714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0257" y="10609915"/>
            <a:ext cx="17106286" cy="3501714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47282" y="7108201"/>
            <a:ext cx="17124572" cy="3501714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5027" y="5729040"/>
            <a:ext cx="17124572" cy="350171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5027" y="488278"/>
            <a:ext cx="17124572" cy="3501714"/>
          </a:xfrm>
          <a:prstGeom prst="rect">
            <a:avLst/>
          </a:prstGeom>
        </p:spPr>
      </p:pic>
      <p:sp>
        <p:nvSpPr>
          <p:cNvPr id="2" name="Frame 1"/>
          <p:cNvSpPr/>
          <p:nvPr/>
        </p:nvSpPr>
        <p:spPr>
          <a:xfrm>
            <a:off x="655027" y="15193596"/>
            <a:ext cx="35184374" cy="4884789"/>
          </a:xfrm>
          <a:prstGeom prst="frame">
            <a:avLst>
              <a:gd name="adj1" fmla="val 11851"/>
            </a:avLst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82816" tIns="91408" rIns="182816" bIns="91408"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55027" y="16066363"/>
            <a:ext cx="34915404" cy="3139256"/>
          </a:xfrm>
          <a:prstGeom prst="rect">
            <a:avLst/>
          </a:prstGeom>
          <a:noFill/>
        </p:spPr>
        <p:txBody>
          <a:bodyPr wrap="square" lIns="182816" tIns="91408" rIns="182816" bIns="91408" rtlCol="0">
            <a:spAutoFit/>
          </a:bodyPr>
          <a:lstStyle/>
          <a:p>
            <a:pPr algn="ctr"/>
            <a:r>
              <a:rPr lang="en-US" dirty="0" smtClean="0"/>
              <a:t>Although some oligonucleotides find a perfect complementary match in the complex mixture, </a:t>
            </a:r>
          </a:p>
          <a:p>
            <a:pPr algn="ctr"/>
            <a:r>
              <a:rPr lang="en-US" dirty="0" smtClean="0"/>
              <a:t>annealing </a:t>
            </a:r>
            <a:r>
              <a:rPr lang="en-US" dirty="0" err="1" smtClean="0"/>
              <a:t>mispairings</a:t>
            </a:r>
            <a:r>
              <a:rPr lang="en-US" dirty="0" smtClean="0"/>
              <a:t> are common. They involve the same base, at equivalent positions, in the two </a:t>
            </a:r>
          </a:p>
          <a:p>
            <a:pPr algn="ctr"/>
            <a:r>
              <a:rPr lang="en-US" dirty="0" smtClean="0"/>
              <a:t>oligonucleotides that form the adapter.</a:t>
            </a:r>
            <a:endParaRPr lang="en-US" dirty="0"/>
          </a:p>
        </p:txBody>
      </p:sp>
      <p:sp>
        <p:nvSpPr>
          <p:cNvPr id="10" name="5-Point Star 9"/>
          <p:cNvSpPr/>
          <p:nvPr/>
        </p:nvSpPr>
        <p:spPr>
          <a:xfrm>
            <a:off x="32005713" y="2432321"/>
            <a:ext cx="622300" cy="621724"/>
          </a:xfrm>
          <a:prstGeom prst="star5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82816" tIns="91408" rIns="182816" bIns="91408" rtlCol="0" anchor="ctr"/>
          <a:lstStyle/>
          <a:p>
            <a:pPr algn="ctr"/>
            <a:endParaRPr lang="en-CA"/>
          </a:p>
        </p:txBody>
      </p:sp>
      <p:sp>
        <p:nvSpPr>
          <p:cNvPr id="12" name="5-Point Star 11"/>
          <p:cNvSpPr/>
          <p:nvPr/>
        </p:nvSpPr>
        <p:spPr>
          <a:xfrm>
            <a:off x="12104348" y="655686"/>
            <a:ext cx="622300" cy="621724"/>
          </a:xfrm>
          <a:prstGeom prst="star5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82816" tIns="91408" rIns="182816" bIns="91408" rtlCol="0" anchor="ctr"/>
          <a:lstStyle/>
          <a:p>
            <a:pPr algn="ctr"/>
            <a:endParaRPr lang="en-CA"/>
          </a:p>
        </p:txBody>
      </p:sp>
      <p:sp>
        <p:nvSpPr>
          <p:cNvPr id="13" name="5-Point Star 12"/>
          <p:cNvSpPr/>
          <p:nvPr/>
        </p:nvSpPr>
        <p:spPr>
          <a:xfrm>
            <a:off x="11856260" y="5829245"/>
            <a:ext cx="622300" cy="621724"/>
          </a:xfrm>
          <a:prstGeom prst="star5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82816" tIns="91408" rIns="182816" bIns="91408" rtlCol="0" anchor="ctr"/>
          <a:lstStyle/>
          <a:p>
            <a:pPr algn="ctr"/>
            <a:endParaRPr lang="en-CA"/>
          </a:p>
        </p:txBody>
      </p:sp>
      <p:sp>
        <p:nvSpPr>
          <p:cNvPr id="15" name="5-Point Star 14"/>
          <p:cNvSpPr/>
          <p:nvPr/>
        </p:nvSpPr>
        <p:spPr>
          <a:xfrm>
            <a:off x="12726648" y="13149048"/>
            <a:ext cx="622300" cy="621724"/>
          </a:xfrm>
          <a:prstGeom prst="star5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82816" tIns="91408" rIns="182816" bIns="91408" rtlCol="0" anchor="ctr"/>
          <a:lstStyle/>
          <a:p>
            <a:pPr algn="ctr"/>
            <a:endParaRPr lang="en-CA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140483" y="11303598"/>
            <a:ext cx="17124572" cy="3501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85768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7" presetClass="emph" presetSubtype="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250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2" dur="250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3" dur="250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250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7" presetClass="emph" presetSubtype="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250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7" dur="250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8" dur="250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250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7" presetClass="emph" presetSubtype="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" dur="250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2" dur="250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3" dur="250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250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3" grpId="0" animBg="1"/>
      <p:bldP spid="1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ame 1"/>
          <p:cNvSpPr/>
          <p:nvPr/>
        </p:nvSpPr>
        <p:spPr>
          <a:xfrm>
            <a:off x="655027" y="15193596"/>
            <a:ext cx="35184374" cy="4884789"/>
          </a:xfrm>
          <a:prstGeom prst="frame">
            <a:avLst>
              <a:gd name="adj1" fmla="val 11851"/>
            </a:avLst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82816" tIns="91408" rIns="182816" bIns="91408"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026792" y="17005052"/>
            <a:ext cx="18440881" cy="1169486"/>
          </a:xfrm>
          <a:prstGeom prst="rect">
            <a:avLst/>
          </a:prstGeom>
          <a:noFill/>
        </p:spPr>
        <p:txBody>
          <a:bodyPr wrap="none" lIns="182816" tIns="91408" rIns="182816" bIns="91408" rtlCol="0">
            <a:spAutoFit/>
          </a:bodyPr>
          <a:lstStyle/>
          <a:p>
            <a:pPr algn="ctr"/>
            <a:r>
              <a:rPr lang="en-US" dirty="0" smtClean="0"/>
              <a:t>Adapters are ligated into 3’-A-tailed </a:t>
            </a:r>
            <a:r>
              <a:rPr lang="en-US" dirty="0" err="1" smtClean="0"/>
              <a:t>dsDNA</a:t>
            </a:r>
            <a:r>
              <a:rPr lang="en-US" dirty="0" smtClean="0"/>
              <a:t> fragments.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28601" y="2925937"/>
            <a:ext cx="9843201" cy="531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42450" y="5579776"/>
            <a:ext cx="12038401" cy="5312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28600" y="9906001"/>
            <a:ext cx="7507200" cy="5312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049951" y="8897875"/>
            <a:ext cx="11974400" cy="24512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389010" y="1975945"/>
            <a:ext cx="11987200" cy="24512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592160" y="4620683"/>
            <a:ext cx="11987200" cy="24512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2100" y="4642932"/>
            <a:ext cx="12000001" cy="24512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02346" y="8946001"/>
            <a:ext cx="11987200" cy="24512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302346" y="1975945"/>
            <a:ext cx="11987200" cy="245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00723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0347 0.01844 0.00031 0.00038 0.00135 0.05023 C 0.00182 0.07322 0.00321 0.09729 0.00725 0.11929 C 0.00773 0.12631 0.00799 0.13333 0.00855 0.14035 C 0.00899 0.14575 0.01055 0.15007 0.01055 0.15555 " pathEditMode="relative" ptsTypes="ffffA">
                                      <p:cBhvr>
                                        <p:cTn id="8" dur="2000" spd="-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1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1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1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0365 0.00208 0.00686 0.00602 0.01055 0.00818 C 0.0142 0.0125 0.01762 0.01736 0.02105 0.02222 C 0.02305 0.025 0.0234 0.0277 0.0257 0.0304 C 0.02752 0.03526 0.03047 0.0385 0.03225 0.04329 C 0.03268 0.04445 0.03303 0.04568 0.03355 0.04676 C 0.03438 0.04846 0.0362 0.05147 0.0362 0.05147 C 0.03729 0.05733 0.03824 0.0615 0.04015 0.06667 C 0.04163 0.07739 0.04045 0.07338 0.0428 0.07955 C 0.04336 0.0865 0.04445 0.09259 0.0454 0.09938 C 0.04518 0.10486 0.0451 0.11034 0.04475 0.11574 C 0.04401 0.12685 0.03585 0.12832 0.03095 0.12979 C 0.02756 0.13187 0.0247 0.13256 0.02105 0.13333 C 0.01641 0.13611 0.01137 0.13704 0.0066 0.1392 C -0.00047 0.14236 -0.00777 0.14622 -0.0151 0.14622 " pathEditMode="relative" ptsTypes="ffffffffffffffA">
                                      <p:cBhvr>
                                        <p:cTn id="16" dur="2000" spd="-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0924 0.00139 -0.01801 0.00424 -0.02695 0.00818 C -0.03138 0.01342 -0.02595 0.00733 -0.0322 0.01288 C -0.03459 0.01504 -0.03624 0.01829 -0.0388 0.01991 C -0.04188 0.02538 -0.03997 0.02245 -0.0447 0.02808 C -0.04726 0.03117 -0.04896 0.03565 -0.05195 0.03742 C -0.05764 0.04483 -0.06484 0.04583 -0.0717 0.04676 C -0.07886 0.04884 -0.07283 0.0473 -0.08285 0.04907 C -0.08702 0.04984 -0.09535 0.05146 -0.09535 0.05146 C -0.09887 0.05301 -0.10234 0.05486 -0.1059 0.05609 C -0.12478 0.05494 -0.11909 0.05725 -0.1289 0.05146 C -0.13233 0.04537 -0.13602 0.03997 -0.13945 0.03387 C -0.14058 0.03187 -0.14123 0.02916 -0.1421 0.02685 C -0.14544 0.01798 -0.14783 0.00918 -0.1493 -0.00116 C -0.14909 -0.00895 -0.14922 -0.01682 -0.14865 -0.02454 C -0.14856 -0.02593 -0.1477 -0.02685 -0.14735 -0.02809 C -0.14553 -0.03465 -0.14544 -0.03503 -0.1421 -0.04097 C -0.14027 -0.04421 -0.13845 -0.04445 -0.13615 -0.04676 C -0.13068 -0.05239 -0.12404 -0.05571 -0.11775 -0.05733 C -0.11271 -0.06026 -0.10599 -0.06057 -0.10065 -0.0608 C -0.08177 -0.0615 -0.06293 -0.06165 -0.04405 -0.06204 C -0.03936 -0.06304 -0.03533 -0.0652 -0.0309 -0.06783 C -0.03068 -0.06798 -0.02717 -0.06991 -0.02695 -0.07022 C -0.02456 -0.073 -0.02569 -0.07192 -0.02365 -0.07369 " pathEditMode="relative" ptsTypes="fffffffffffffffffffffffA">
                                      <p:cBhvr>
                                        <p:cTn id="18" dur="2000" spd="-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ame 1"/>
          <p:cNvSpPr/>
          <p:nvPr/>
        </p:nvSpPr>
        <p:spPr>
          <a:xfrm>
            <a:off x="655027" y="15193596"/>
            <a:ext cx="35184374" cy="4884789"/>
          </a:xfrm>
          <a:prstGeom prst="frame">
            <a:avLst>
              <a:gd name="adj1" fmla="val 11851"/>
            </a:avLst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82816" tIns="91408" rIns="182816" bIns="91408"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026792" y="17005052"/>
            <a:ext cx="18440881" cy="1169486"/>
          </a:xfrm>
          <a:prstGeom prst="rect">
            <a:avLst/>
          </a:prstGeom>
          <a:noFill/>
        </p:spPr>
        <p:txBody>
          <a:bodyPr wrap="none" lIns="182816" tIns="91408" rIns="182816" bIns="91408" rtlCol="0">
            <a:spAutoFit/>
          </a:bodyPr>
          <a:lstStyle/>
          <a:p>
            <a:pPr algn="ctr"/>
            <a:r>
              <a:rPr lang="en-US" dirty="0" smtClean="0"/>
              <a:t>Adapters are ligated into 3’-A-tailed </a:t>
            </a:r>
            <a:r>
              <a:rPr lang="en-US" dirty="0" err="1" smtClean="0"/>
              <a:t>dsDNA</a:t>
            </a:r>
            <a:r>
              <a:rPr lang="en-US" dirty="0" smtClean="0"/>
              <a:t> fragments.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027" y="6496156"/>
            <a:ext cx="35218286" cy="280868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29457" y="5785475"/>
            <a:ext cx="65114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smtClean="0"/>
              <a:t>5’</a:t>
            </a:r>
            <a:endParaRPr lang="en-CA" sz="4800" dirty="0"/>
          </a:p>
        </p:txBody>
      </p:sp>
      <p:sp>
        <p:nvSpPr>
          <p:cNvPr id="18" name="TextBox 17"/>
          <p:cNvSpPr txBox="1"/>
          <p:nvPr/>
        </p:nvSpPr>
        <p:spPr>
          <a:xfrm>
            <a:off x="35716184" y="9114212"/>
            <a:ext cx="65114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smtClean="0"/>
              <a:t>5’</a:t>
            </a:r>
            <a:endParaRPr lang="en-CA" sz="4800" dirty="0"/>
          </a:p>
        </p:txBody>
      </p:sp>
      <p:sp>
        <p:nvSpPr>
          <p:cNvPr id="19" name="TextBox 18"/>
          <p:cNvSpPr txBox="1"/>
          <p:nvPr/>
        </p:nvSpPr>
        <p:spPr>
          <a:xfrm>
            <a:off x="35716184" y="5824683"/>
            <a:ext cx="65114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smtClean="0"/>
              <a:t>3’</a:t>
            </a:r>
            <a:endParaRPr lang="en-CA" sz="4800" dirty="0"/>
          </a:p>
        </p:txBody>
      </p:sp>
      <p:sp>
        <p:nvSpPr>
          <p:cNvPr id="20" name="TextBox 19"/>
          <p:cNvSpPr txBox="1"/>
          <p:nvPr/>
        </p:nvSpPr>
        <p:spPr>
          <a:xfrm>
            <a:off x="188243" y="9162337"/>
            <a:ext cx="65114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smtClean="0"/>
              <a:t>3’</a:t>
            </a:r>
            <a:endParaRPr lang="en-CA" sz="4800" dirty="0"/>
          </a:p>
        </p:txBody>
      </p:sp>
      <p:sp>
        <p:nvSpPr>
          <p:cNvPr id="9" name="TextBox 8"/>
          <p:cNvSpPr txBox="1"/>
          <p:nvPr/>
        </p:nvSpPr>
        <p:spPr>
          <a:xfrm>
            <a:off x="8167678" y="5969062"/>
            <a:ext cx="171822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smtClean="0"/>
              <a:t>5’-CTG-3’</a:t>
            </a:r>
          </a:p>
          <a:p>
            <a:pPr algn="ctr"/>
            <a:r>
              <a:rPr lang="en-US" sz="2800" b="1" dirty="0" smtClean="0"/>
              <a:t>FIXED TAG</a:t>
            </a:r>
            <a:endParaRPr lang="en-CA" sz="2800" b="1" dirty="0"/>
          </a:p>
        </p:txBody>
      </p:sp>
      <p:sp>
        <p:nvSpPr>
          <p:cNvPr id="21" name="TextBox 20"/>
          <p:cNvSpPr txBox="1"/>
          <p:nvPr/>
        </p:nvSpPr>
        <p:spPr>
          <a:xfrm>
            <a:off x="26728395" y="8851851"/>
            <a:ext cx="171822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smtClean="0"/>
              <a:t>5’-CTG-3’</a:t>
            </a:r>
          </a:p>
          <a:p>
            <a:pPr algn="ctr"/>
            <a:r>
              <a:rPr lang="en-US" sz="2800" b="1" dirty="0" smtClean="0"/>
              <a:t>FIXED TAG</a:t>
            </a:r>
            <a:endParaRPr lang="en-CA" sz="2800" b="1" dirty="0"/>
          </a:p>
        </p:txBody>
      </p:sp>
      <p:sp>
        <p:nvSpPr>
          <p:cNvPr id="22" name="TextBox 21"/>
          <p:cNvSpPr txBox="1"/>
          <p:nvPr/>
        </p:nvSpPr>
        <p:spPr>
          <a:xfrm>
            <a:off x="8167678" y="8834913"/>
            <a:ext cx="171822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smtClean="0"/>
              <a:t>5’-TGA-3’</a:t>
            </a:r>
          </a:p>
          <a:p>
            <a:pPr algn="ctr"/>
            <a:r>
              <a:rPr lang="en-US" sz="2800" b="1" dirty="0" smtClean="0"/>
              <a:t>FIXED TAG</a:t>
            </a:r>
            <a:endParaRPr lang="en-CA" sz="2800" b="1" dirty="0"/>
          </a:p>
        </p:txBody>
      </p:sp>
      <p:sp>
        <p:nvSpPr>
          <p:cNvPr id="23" name="TextBox 22"/>
          <p:cNvSpPr txBox="1"/>
          <p:nvPr/>
        </p:nvSpPr>
        <p:spPr>
          <a:xfrm>
            <a:off x="26728395" y="6179747"/>
            <a:ext cx="171822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smtClean="0"/>
              <a:t>5’-TGA-3’</a:t>
            </a:r>
          </a:p>
          <a:p>
            <a:pPr algn="ctr"/>
            <a:r>
              <a:rPr lang="en-US" sz="2800" b="1" dirty="0" smtClean="0"/>
              <a:t>FIXED TAG</a:t>
            </a:r>
            <a:endParaRPr lang="en-CA" sz="28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14372928" y="6256691"/>
            <a:ext cx="7700442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 smtClean="0"/>
              <a:t>5’-AGAGTGCAGAAA-TAGATGCTCGGA-3’</a:t>
            </a:r>
          </a:p>
          <a:p>
            <a:pPr algn="ctr"/>
            <a:r>
              <a:rPr lang="en-US" sz="3600" b="1" dirty="0" smtClean="0"/>
              <a:t>(24 </a:t>
            </a:r>
            <a:r>
              <a:rPr lang="en-US" sz="3600" b="1" dirty="0" err="1" smtClean="0"/>
              <a:t>nt</a:t>
            </a:r>
            <a:r>
              <a:rPr lang="en-US" sz="3600" b="1" dirty="0" smtClean="0"/>
              <a:t>-barcode; plus strand)</a:t>
            </a:r>
          </a:p>
          <a:p>
            <a:endParaRPr lang="en-CA" sz="3600" b="1" dirty="0"/>
          </a:p>
        </p:txBody>
      </p:sp>
      <p:sp>
        <p:nvSpPr>
          <p:cNvPr id="24" name="TextBox 23"/>
          <p:cNvSpPr txBox="1"/>
          <p:nvPr/>
        </p:nvSpPr>
        <p:spPr>
          <a:xfrm>
            <a:off x="14591127" y="8427679"/>
            <a:ext cx="7264041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 smtClean="0"/>
              <a:t>5’-TCCGAGCATCTA-TTTCTGGACTCT-3’</a:t>
            </a:r>
          </a:p>
          <a:p>
            <a:pPr algn="ctr"/>
            <a:r>
              <a:rPr lang="en-US" sz="3600" b="1" dirty="0" smtClean="0"/>
              <a:t>(24 </a:t>
            </a:r>
            <a:r>
              <a:rPr lang="en-US" sz="3600" b="1" dirty="0" err="1" smtClean="0"/>
              <a:t>nt</a:t>
            </a:r>
            <a:r>
              <a:rPr lang="en-US" sz="3600" b="1" dirty="0" smtClean="0"/>
              <a:t>-barcode; minus strand)</a:t>
            </a:r>
          </a:p>
          <a:p>
            <a:endParaRPr lang="en-CA" sz="3600" b="1" dirty="0"/>
          </a:p>
        </p:txBody>
      </p:sp>
    </p:spTree>
    <p:extLst>
      <p:ext uri="{BB962C8B-B14F-4D97-AF65-F5344CB8AC3E}">
        <p14:creationId xmlns:p14="http://schemas.microsoft.com/office/powerpoint/2010/main" val="29188727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ame 1"/>
          <p:cNvSpPr/>
          <p:nvPr/>
        </p:nvSpPr>
        <p:spPr>
          <a:xfrm>
            <a:off x="655027" y="15193596"/>
            <a:ext cx="35184374" cy="4884789"/>
          </a:xfrm>
          <a:prstGeom prst="frame">
            <a:avLst>
              <a:gd name="adj1" fmla="val 11851"/>
            </a:avLst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82816" tIns="91408" rIns="182816" bIns="91408"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134077" y="16066362"/>
            <a:ext cx="32674457" cy="3139256"/>
          </a:xfrm>
          <a:prstGeom prst="rect">
            <a:avLst/>
          </a:prstGeom>
          <a:noFill/>
        </p:spPr>
        <p:txBody>
          <a:bodyPr wrap="none" lIns="182816" tIns="91408" rIns="182816" bIns="91408" rtlCol="0">
            <a:spAutoFit/>
          </a:bodyPr>
          <a:lstStyle/>
          <a:p>
            <a:pPr algn="ctr"/>
            <a:r>
              <a:rPr lang="en-US" dirty="0" smtClean="0"/>
              <a:t>Adapters showing a high number of annealing </a:t>
            </a:r>
            <a:r>
              <a:rPr lang="en-US" dirty="0" err="1" smtClean="0"/>
              <a:t>mispairings</a:t>
            </a:r>
            <a:r>
              <a:rPr lang="en-US" dirty="0" smtClean="0"/>
              <a:t>, particularly at the positions preceding</a:t>
            </a:r>
          </a:p>
          <a:p>
            <a:pPr algn="ctr"/>
            <a:r>
              <a:rPr lang="en-US" dirty="0"/>
              <a:t>t</a:t>
            </a:r>
            <a:r>
              <a:rPr lang="en-US" dirty="0" smtClean="0"/>
              <a:t>he ligation site, are expected to not ligate efficiently. Oligonucleotides with a high number of </a:t>
            </a:r>
          </a:p>
          <a:p>
            <a:pPr algn="ctr"/>
            <a:r>
              <a:rPr lang="en-US" dirty="0" err="1" smtClean="0"/>
              <a:t>mispairings</a:t>
            </a:r>
            <a:r>
              <a:rPr lang="en-US" dirty="0" smtClean="0"/>
              <a:t> will probably not anneal under stringent conditions either.</a:t>
            </a:r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4813" y="3691859"/>
            <a:ext cx="34284801" cy="273554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6469" y="7937501"/>
            <a:ext cx="35461487" cy="3751315"/>
          </a:xfrm>
          <a:prstGeom prst="rect">
            <a:avLst/>
          </a:prstGeom>
        </p:spPr>
      </p:pic>
      <p:sp>
        <p:nvSpPr>
          <p:cNvPr id="25" name="Multiply 24"/>
          <p:cNvSpPr/>
          <p:nvPr/>
        </p:nvSpPr>
        <p:spPr>
          <a:xfrm>
            <a:off x="15755911" y="7599080"/>
            <a:ext cx="4618161" cy="4428156"/>
          </a:xfrm>
          <a:prstGeom prst="mathMultiply">
            <a:avLst/>
          </a:prstGeom>
          <a:gradFill flip="none" rotWithShape="1">
            <a:gsLst>
              <a:gs pos="0">
                <a:schemeClr val="accent2">
                  <a:tint val="100000"/>
                  <a:shade val="100000"/>
                  <a:satMod val="130000"/>
                  <a:alpha val="60000"/>
                </a:schemeClr>
              </a:gs>
              <a:gs pos="100000">
                <a:schemeClr val="accent2">
                  <a:tint val="50000"/>
                  <a:shade val="100000"/>
                  <a:satMod val="350000"/>
                  <a:alpha val="60000"/>
                </a:schemeClr>
              </a:gs>
            </a:gsLst>
            <a:lin ang="16200000" scaled="0"/>
            <a:tileRect/>
          </a:gra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12531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ame 1"/>
          <p:cNvSpPr/>
          <p:nvPr/>
        </p:nvSpPr>
        <p:spPr>
          <a:xfrm>
            <a:off x="655027" y="15193596"/>
            <a:ext cx="35184374" cy="4884789"/>
          </a:xfrm>
          <a:prstGeom prst="frame">
            <a:avLst>
              <a:gd name="adj1" fmla="val 11851"/>
            </a:avLst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82816" tIns="91408" rIns="182816" bIns="91408"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089126" y="16547604"/>
            <a:ext cx="32316250" cy="2154371"/>
          </a:xfrm>
          <a:prstGeom prst="rect">
            <a:avLst/>
          </a:prstGeom>
          <a:noFill/>
        </p:spPr>
        <p:txBody>
          <a:bodyPr wrap="none" lIns="182816" tIns="91408" rIns="182816" bIns="91408" rtlCol="0">
            <a:spAutoFit/>
          </a:bodyPr>
          <a:lstStyle/>
          <a:p>
            <a:pPr algn="ctr"/>
            <a:r>
              <a:rPr lang="en-US" dirty="0" smtClean="0"/>
              <a:t>The two strands of each ligated </a:t>
            </a:r>
            <a:r>
              <a:rPr lang="en-US" dirty="0" err="1" smtClean="0"/>
              <a:t>dsDNA</a:t>
            </a:r>
            <a:r>
              <a:rPr lang="en-US" dirty="0" smtClean="0"/>
              <a:t> fragment are melted and replicated independently using</a:t>
            </a:r>
          </a:p>
          <a:p>
            <a:pPr algn="ctr"/>
            <a:r>
              <a:rPr lang="en-US" dirty="0" smtClean="0"/>
              <a:t>PCR primers containing P5/P7 </a:t>
            </a:r>
            <a:r>
              <a:rPr lang="en-US" dirty="0" err="1" smtClean="0"/>
              <a:t>Illumina</a:t>
            </a:r>
            <a:r>
              <a:rPr lang="en-US" dirty="0" smtClean="0"/>
              <a:t> adapter sequences and 6-nucleotide indexes.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4433" y="8478792"/>
            <a:ext cx="24207544" cy="29668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0371" y="7783104"/>
            <a:ext cx="24293029" cy="296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86767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43056E-6 -4.19753E-6 L 2.43056E-6 -0.2121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061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0.0338 L 1.11111E-6 0.2162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ame 1"/>
          <p:cNvSpPr/>
          <p:nvPr/>
        </p:nvSpPr>
        <p:spPr>
          <a:xfrm>
            <a:off x="655027" y="15193596"/>
            <a:ext cx="35184374" cy="4884789"/>
          </a:xfrm>
          <a:prstGeom prst="frame">
            <a:avLst>
              <a:gd name="adj1" fmla="val 11851"/>
            </a:avLst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82816" tIns="91408" rIns="182816" bIns="91408"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089126" y="16547604"/>
            <a:ext cx="32316250" cy="2154371"/>
          </a:xfrm>
          <a:prstGeom prst="rect">
            <a:avLst/>
          </a:prstGeom>
          <a:noFill/>
        </p:spPr>
        <p:txBody>
          <a:bodyPr wrap="none" lIns="182816" tIns="91408" rIns="182816" bIns="91408" rtlCol="0">
            <a:spAutoFit/>
          </a:bodyPr>
          <a:lstStyle/>
          <a:p>
            <a:pPr algn="ctr"/>
            <a:r>
              <a:rPr lang="en-US" dirty="0" smtClean="0"/>
              <a:t>The two strands of each ligated </a:t>
            </a:r>
            <a:r>
              <a:rPr lang="en-US" dirty="0" err="1" smtClean="0"/>
              <a:t>dsDNA</a:t>
            </a:r>
            <a:r>
              <a:rPr lang="en-US" dirty="0" smtClean="0"/>
              <a:t> fragment are melted and replicated independently using</a:t>
            </a:r>
          </a:p>
          <a:p>
            <a:pPr algn="ctr"/>
            <a:r>
              <a:rPr lang="en-US" dirty="0" smtClean="0"/>
              <a:t>PCR primers containing P5/P7 </a:t>
            </a:r>
            <a:r>
              <a:rPr lang="en-US" dirty="0" err="1" smtClean="0"/>
              <a:t>Illumina</a:t>
            </a:r>
            <a:r>
              <a:rPr lang="en-US" dirty="0" smtClean="0"/>
              <a:t> adapter sequences and 6-nucleotide indexes.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00370" y="12910490"/>
            <a:ext cx="24207544" cy="29668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0371" y="3403609"/>
            <a:ext cx="24293029" cy="296686"/>
          </a:xfrm>
          <a:prstGeom prst="rect">
            <a:avLst/>
          </a:prstGeom>
        </p:spPr>
      </p:pic>
      <p:pic>
        <p:nvPicPr>
          <p:cNvPr id="7" name="Picture 6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421969" y="12761741"/>
            <a:ext cx="10395429" cy="213943"/>
          </a:xfrm>
          <a:prstGeom prst="rect">
            <a:avLst/>
          </a:prstGeom>
        </p:spPr>
      </p:pic>
      <p:pic>
        <p:nvPicPr>
          <p:cNvPr id="10" name="Picture 9"/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24443212" y="3629078"/>
            <a:ext cx="10390858" cy="21394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0662235" y="2847914"/>
            <a:ext cx="37431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P7 adapter sequence</a:t>
            </a:r>
            <a:endParaRPr lang="en-CA" sz="32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655027" y="13013202"/>
            <a:ext cx="37431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P7 adapter sequence</a:t>
            </a:r>
            <a:endParaRPr lang="en-CA" sz="32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27963342" y="3888877"/>
            <a:ext cx="335059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7030A0"/>
                </a:solidFill>
              </a:rPr>
              <a:t>6-nucleotide index</a:t>
            </a:r>
            <a:endParaRPr lang="en-CA" sz="3200" b="1" dirty="0">
              <a:solidFill>
                <a:srgbClr val="7030A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919664" y="12112633"/>
            <a:ext cx="335059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7030A0"/>
                </a:solidFill>
              </a:rPr>
              <a:t>6-nucleotide index</a:t>
            </a:r>
            <a:endParaRPr lang="en-CA" sz="32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15302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42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42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500"/>
                            </p:stCondLst>
                            <p:childTnLst>
                              <p:par>
                                <p:cTn id="26" presetID="42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500"/>
                            </p:stCondLst>
                            <p:childTnLst>
                              <p:par>
                                <p:cTn id="32" presetID="42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  <p:bldP spid="8" grpId="0"/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7812" y="5152837"/>
            <a:ext cx="17208500" cy="64710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4990" y="468708"/>
            <a:ext cx="17195800" cy="63441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4990" y="8315327"/>
            <a:ext cx="17183100" cy="710542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9778" y="2012938"/>
            <a:ext cx="17195800" cy="67247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9778" y="3595233"/>
            <a:ext cx="17208500" cy="63441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9778" y="6696382"/>
            <a:ext cx="17208500" cy="69785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453100" y="4825710"/>
            <a:ext cx="17386300" cy="50753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453100" y="6564883"/>
            <a:ext cx="17386300" cy="50753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8453100" y="8304057"/>
            <a:ext cx="17386300" cy="50753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453100" y="10043233"/>
            <a:ext cx="17386300" cy="50753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8453100" y="1347362"/>
            <a:ext cx="17386300" cy="50753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8453100" y="3086536"/>
            <a:ext cx="17386300" cy="507530"/>
          </a:xfrm>
          <a:prstGeom prst="rect">
            <a:avLst/>
          </a:prstGeom>
        </p:spPr>
      </p:pic>
      <p:sp>
        <p:nvSpPr>
          <p:cNvPr id="2" name="Frame 1"/>
          <p:cNvSpPr/>
          <p:nvPr/>
        </p:nvSpPr>
        <p:spPr>
          <a:xfrm>
            <a:off x="655027" y="15193596"/>
            <a:ext cx="35184374" cy="4884789"/>
          </a:xfrm>
          <a:prstGeom prst="frame">
            <a:avLst>
              <a:gd name="adj1" fmla="val 11851"/>
            </a:avLst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82816" tIns="91408" rIns="182816" bIns="91408"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566418" y="17001600"/>
            <a:ext cx="20860920" cy="1168470"/>
          </a:xfrm>
          <a:prstGeom prst="rect">
            <a:avLst/>
          </a:prstGeom>
          <a:noFill/>
        </p:spPr>
        <p:txBody>
          <a:bodyPr wrap="none" lIns="182816" tIns="91408" rIns="182816" bIns="91408" rtlCol="0">
            <a:spAutoFit/>
          </a:bodyPr>
          <a:lstStyle/>
          <a:p>
            <a:r>
              <a:rPr lang="en-US" dirty="0" smtClean="0"/>
              <a:t>Two sets of oligonucleotides compose our barcoded adapters.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7904508" y="10250871"/>
            <a:ext cx="834904" cy="922476"/>
          </a:xfrm>
          <a:prstGeom prst="rect">
            <a:avLst/>
          </a:prstGeom>
          <a:noFill/>
        </p:spPr>
        <p:txBody>
          <a:bodyPr wrap="none" lIns="182816" tIns="91408" rIns="182816" bIns="91408" rtlCol="0">
            <a:spAutoFit/>
          </a:bodyPr>
          <a:lstStyle/>
          <a:p>
            <a:r>
              <a:rPr lang="en-US" sz="4800" dirty="0"/>
              <a:t>5’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5741096" y="10227803"/>
            <a:ext cx="834904" cy="922476"/>
          </a:xfrm>
          <a:prstGeom prst="rect">
            <a:avLst/>
          </a:prstGeom>
          <a:noFill/>
        </p:spPr>
        <p:txBody>
          <a:bodyPr wrap="none" lIns="182816" tIns="91408" rIns="182816" bIns="91408" rtlCol="0">
            <a:spAutoFit/>
          </a:bodyPr>
          <a:lstStyle/>
          <a:p>
            <a:r>
              <a:rPr lang="en-US" sz="4800" dirty="0"/>
              <a:t>3’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7466764" y="8811588"/>
            <a:ext cx="834904" cy="922476"/>
          </a:xfrm>
          <a:prstGeom prst="rect">
            <a:avLst/>
          </a:prstGeom>
          <a:noFill/>
        </p:spPr>
        <p:txBody>
          <a:bodyPr wrap="none" lIns="182816" tIns="91408" rIns="182816" bIns="91408" rtlCol="0">
            <a:spAutoFit/>
          </a:bodyPr>
          <a:lstStyle/>
          <a:p>
            <a:r>
              <a:rPr lang="en-US" sz="4800" dirty="0"/>
              <a:t>5’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-92360" y="8662936"/>
            <a:ext cx="834904" cy="922476"/>
          </a:xfrm>
          <a:prstGeom prst="rect">
            <a:avLst/>
          </a:prstGeom>
          <a:noFill/>
        </p:spPr>
        <p:txBody>
          <a:bodyPr wrap="none" lIns="182816" tIns="91408" rIns="182816" bIns="91408" rtlCol="0">
            <a:spAutoFit/>
          </a:bodyPr>
          <a:lstStyle/>
          <a:p>
            <a:r>
              <a:rPr lang="en-US" sz="4800" dirty="0"/>
              <a:t>3’</a:t>
            </a:r>
          </a:p>
        </p:txBody>
      </p:sp>
    </p:spTree>
    <p:extLst>
      <p:ext uri="{BB962C8B-B14F-4D97-AF65-F5344CB8AC3E}">
        <p14:creationId xmlns:p14="http://schemas.microsoft.com/office/powerpoint/2010/main" val="38179254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ame 1"/>
          <p:cNvSpPr/>
          <p:nvPr/>
        </p:nvSpPr>
        <p:spPr>
          <a:xfrm>
            <a:off x="655027" y="15193596"/>
            <a:ext cx="35184374" cy="4884789"/>
          </a:xfrm>
          <a:prstGeom prst="frame">
            <a:avLst>
              <a:gd name="adj1" fmla="val 11851"/>
            </a:avLst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82816" tIns="91408" rIns="182816" bIns="91408"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089126" y="16547604"/>
            <a:ext cx="32316250" cy="2154371"/>
          </a:xfrm>
          <a:prstGeom prst="rect">
            <a:avLst/>
          </a:prstGeom>
          <a:noFill/>
        </p:spPr>
        <p:txBody>
          <a:bodyPr wrap="none" lIns="182816" tIns="91408" rIns="182816" bIns="91408" rtlCol="0">
            <a:spAutoFit/>
          </a:bodyPr>
          <a:lstStyle/>
          <a:p>
            <a:pPr algn="ctr"/>
            <a:r>
              <a:rPr lang="en-US" dirty="0" smtClean="0"/>
              <a:t>The two strands of each ligated </a:t>
            </a:r>
            <a:r>
              <a:rPr lang="en-US" dirty="0" err="1" smtClean="0"/>
              <a:t>dsDNA</a:t>
            </a:r>
            <a:r>
              <a:rPr lang="en-US" dirty="0" smtClean="0"/>
              <a:t> fragment are melted and replicated independently using</a:t>
            </a:r>
          </a:p>
          <a:p>
            <a:pPr algn="ctr"/>
            <a:r>
              <a:rPr lang="en-US" dirty="0" smtClean="0"/>
              <a:t>PCR primers containing P5/P7 </a:t>
            </a:r>
            <a:r>
              <a:rPr lang="en-US" dirty="0" err="1" smtClean="0"/>
              <a:t>Illumina</a:t>
            </a:r>
            <a:r>
              <a:rPr lang="en-US" dirty="0" smtClean="0"/>
              <a:t> adapter sequences and 6-nucleotide indexes.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00370" y="12910490"/>
            <a:ext cx="24207544" cy="29668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0371" y="3403609"/>
            <a:ext cx="24293029" cy="296686"/>
          </a:xfrm>
          <a:prstGeom prst="rect">
            <a:avLst/>
          </a:prstGeom>
        </p:spPr>
      </p:pic>
      <p:pic>
        <p:nvPicPr>
          <p:cNvPr id="7" name="Picture 6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399291" y="12761741"/>
            <a:ext cx="10395429" cy="213943"/>
          </a:xfrm>
          <a:prstGeom prst="rect">
            <a:avLst/>
          </a:prstGeom>
        </p:spPr>
      </p:pic>
      <p:pic>
        <p:nvPicPr>
          <p:cNvPr id="10" name="Picture 9"/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24443212" y="3629078"/>
            <a:ext cx="10390858" cy="21394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06504" y="12773616"/>
            <a:ext cx="18901410" cy="29337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00370" y="3531974"/>
            <a:ext cx="18929350" cy="300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16641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9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9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ame 1"/>
          <p:cNvSpPr/>
          <p:nvPr/>
        </p:nvSpPr>
        <p:spPr>
          <a:xfrm>
            <a:off x="655027" y="15193596"/>
            <a:ext cx="35184374" cy="4884789"/>
          </a:xfrm>
          <a:prstGeom prst="frame">
            <a:avLst>
              <a:gd name="adj1" fmla="val 11851"/>
            </a:avLst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82816" tIns="91408" rIns="182816" bIns="91408"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089126" y="16547604"/>
            <a:ext cx="32316250" cy="2154371"/>
          </a:xfrm>
          <a:prstGeom prst="rect">
            <a:avLst/>
          </a:prstGeom>
          <a:noFill/>
        </p:spPr>
        <p:txBody>
          <a:bodyPr wrap="none" lIns="182816" tIns="91408" rIns="182816" bIns="91408" rtlCol="0">
            <a:spAutoFit/>
          </a:bodyPr>
          <a:lstStyle/>
          <a:p>
            <a:pPr algn="ctr"/>
            <a:r>
              <a:rPr lang="en-US" dirty="0" smtClean="0"/>
              <a:t>The two strands of each ligated </a:t>
            </a:r>
            <a:r>
              <a:rPr lang="en-US" dirty="0" err="1" smtClean="0"/>
              <a:t>dsDNA</a:t>
            </a:r>
            <a:r>
              <a:rPr lang="en-US" dirty="0" smtClean="0"/>
              <a:t> fragment are melted and replicated independently using</a:t>
            </a:r>
          </a:p>
          <a:p>
            <a:pPr algn="ctr"/>
            <a:r>
              <a:rPr lang="en-US" dirty="0" smtClean="0"/>
              <a:t>PCR primers containing P5/P7 </a:t>
            </a:r>
            <a:r>
              <a:rPr lang="en-US" dirty="0" err="1" smtClean="0"/>
              <a:t>Illumina</a:t>
            </a:r>
            <a:r>
              <a:rPr lang="en-US" dirty="0" smtClean="0"/>
              <a:t> adapter sequences and 6-nucleotide indexes.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00370" y="12910490"/>
            <a:ext cx="24207544" cy="29668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0371" y="3403609"/>
            <a:ext cx="24293029" cy="296686"/>
          </a:xfrm>
          <a:prstGeom prst="rect">
            <a:avLst/>
          </a:prstGeom>
        </p:spPr>
      </p:pic>
      <p:pic>
        <p:nvPicPr>
          <p:cNvPr id="7" name="Picture 6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399291" y="12761741"/>
            <a:ext cx="10395429" cy="213943"/>
          </a:xfrm>
          <a:prstGeom prst="rect">
            <a:avLst/>
          </a:prstGeom>
        </p:spPr>
      </p:pic>
      <p:pic>
        <p:nvPicPr>
          <p:cNvPr id="10" name="Picture 9"/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24443212" y="3629078"/>
            <a:ext cx="10390858" cy="21394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06504" y="12761741"/>
            <a:ext cx="18901410" cy="29337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00370" y="3531974"/>
            <a:ext cx="18929350" cy="300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06616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0556E-6 -0.16253 L 1.80556E-6 -7.24749E-7 " pathEditMode="relative" rAng="0" ptsTypes="AA">
                                      <p:cBhvr>
                                        <p:cTn id="6" dur="2000" spd="-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812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0.16446 L 5.55556E-7 1.75019E-6 " pathEditMode="relative" rAng="0" ptsTypes="AA">
                                      <p:cBhvr>
                                        <p:cTn id="8" dur="2000" spd="-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8219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1389E-6 2.77564E-6 L 2.01389E-6 0.1581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7903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7 1.34156E-6 L 1.38889E-7 0.15551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77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ame 1"/>
          <p:cNvSpPr/>
          <p:nvPr/>
        </p:nvSpPr>
        <p:spPr>
          <a:xfrm>
            <a:off x="655027" y="15193596"/>
            <a:ext cx="35184374" cy="4884789"/>
          </a:xfrm>
          <a:prstGeom prst="frame">
            <a:avLst>
              <a:gd name="adj1" fmla="val 11851"/>
            </a:avLst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82816" tIns="91408" rIns="182816" bIns="91408"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089126" y="16547604"/>
            <a:ext cx="32316250" cy="2154371"/>
          </a:xfrm>
          <a:prstGeom prst="rect">
            <a:avLst/>
          </a:prstGeom>
          <a:noFill/>
        </p:spPr>
        <p:txBody>
          <a:bodyPr wrap="none" lIns="182816" tIns="91408" rIns="182816" bIns="91408" rtlCol="0">
            <a:spAutoFit/>
          </a:bodyPr>
          <a:lstStyle/>
          <a:p>
            <a:pPr algn="ctr"/>
            <a:r>
              <a:rPr lang="en-US" dirty="0" smtClean="0"/>
              <a:t>The two strands of each ligated </a:t>
            </a:r>
            <a:r>
              <a:rPr lang="en-US" dirty="0" err="1" smtClean="0"/>
              <a:t>dsDNA</a:t>
            </a:r>
            <a:r>
              <a:rPr lang="en-US" dirty="0" smtClean="0"/>
              <a:t> fragment are melted and replicated independently using</a:t>
            </a:r>
          </a:p>
          <a:p>
            <a:pPr algn="ctr"/>
            <a:r>
              <a:rPr lang="en-US" dirty="0" smtClean="0"/>
              <a:t>PCR primers containing P5/P7 </a:t>
            </a:r>
            <a:r>
              <a:rPr lang="en-US" dirty="0" err="1" smtClean="0"/>
              <a:t>Illumina</a:t>
            </a:r>
            <a:r>
              <a:rPr lang="en-US" dirty="0" smtClean="0"/>
              <a:t> adapter sequences and 6-nucleotide indexes. 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9126" y="11244580"/>
            <a:ext cx="27590750" cy="2667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60226" y="11448216"/>
            <a:ext cx="10394950" cy="1778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43749" y="5791199"/>
            <a:ext cx="27616150" cy="27305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00200" y="5692229"/>
            <a:ext cx="10394950" cy="1778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122376" y="5088807"/>
            <a:ext cx="335059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FFD73B"/>
                </a:solidFill>
              </a:rPr>
              <a:t>6-nucleotide index</a:t>
            </a:r>
            <a:endParaRPr lang="en-CA" sz="3200" b="1" dirty="0">
              <a:solidFill>
                <a:srgbClr val="FFD73B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8382402" y="11626016"/>
            <a:ext cx="335059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FFD73B"/>
                </a:solidFill>
              </a:rPr>
              <a:t>6-nucleotide index</a:t>
            </a:r>
            <a:endParaRPr lang="en-CA" sz="3200" b="1" dirty="0">
              <a:solidFill>
                <a:srgbClr val="FFD73B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135005" y="5865837"/>
            <a:ext cx="37431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P5 adapter sequence</a:t>
            </a:r>
            <a:endParaRPr lang="en-CA" sz="32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31016758" y="10793155"/>
            <a:ext cx="37431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P5 adapter sequence</a:t>
            </a:r>
            <a:endParaRPr lang="en-CA" sz="3200" b="1" dirty="0"/>
          </a:p>
        </p:txBody>
      </p:sp>
    </p:spTree>
    <p:extLst>
      <p:ext uri="{BB962C8B-B14F-4D97-AF65-F5344CB8AC3E}">
        <p14:creationId xmlns:p14="http://schemas.microsoft.com/office/powerpoint/2010/main" val="11057132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42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42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500"/>
                            </p:stCondLst>
                            <p:childTnLst>
                              <p:par>
                                <p:cTn id="26" presetID="42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500"/>
                            </p:stCondLst>
                            <p:childTnLst>
                              <p:par>
                                <p:cTn id="32" presetID="42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ame 1"/>
          <p:cNvSpPr/>
          <p:nvPr/>
        </p:nvSpPr>
        <p:spPr>
          <a:xfrm>
            <a:off x="655027" y="15193596"/>
            <a:ext cx="35184374" cy="4884789"/>
          </a:xfrm>
          <a:prstGeom prst="frame">
            <a:avLst>
              <a:gd name="adj1" fmla="val 11851"/>
            </a:avLst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82816" tIns="91408" rIns="182816" bIns="91408"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089126" y="16547604"/>
            <a:ext cx="32316250" cy="2154371"/>
          </a:xfrm>
          <a:prstGeom prst="rect">
            <a:avLst/>
          </a:prstGeom>
          <a:noFill/>
        </p:spPr>
        <p:txBody>
          <a:bodyPr wrap="none" lIns="182816" tIns="91408" rIns="182816" bIns="91408" rtlCol="0">
            <a:spAutoFit/>
          </a:bodyPr>
          <a:lstStyle/>
          <a:p>
            <a:pPr algn="ctr"/>
            <a:r>
              <a:rPr lang="en-US" dirty="0" smtClean="0"/>
              <a:t>The two strands of each ligated </a:t>
            </a:r>
            <a:r>
              <a:rPr lang="en-US" dirty="0" err="1" smtClean="0"/>
              <a:t>dsDNA</a:t>
            </a:r>
            <a:r>
              <a:rPr lang="en-US" dirty="0" smtClean="0"/>
              <a:t> fragment are melted and replicated independently using</a:t>
            </a:r>
          </a:p>
          <a:p>
            <a:pPr algn="ctr"/>
            <a:r>
              <a:rPr lang="en-US" dirty="0" smtClean="0"/>
              <a:t>PCR primers containing P5/P7 </a:t>
            </a:r>
            <a:r>
              <a:rPr lang="en-US" dirty="0" err="1" smtClean="0"/>
              <a:t>Illumina</a:t>
            </a:r>
            <a:r>
              <a:rPr lang="en-US" dirty="0" smtClean="0"/>
              <a:t> adapter sequences and 6-nucleotide indexes. 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9126" y="11244580"/>
            <a:ext cx="27590750" cy="2667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60226" y="11448216"/>
            <a:ext cx="10394950" cy="1778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43749" y="5791199"/>
            <a:ext cx="27616150" cy="27305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00200" y="5692229"/>
            <a:ext cx="10394950" cy="1778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994250" y="5667086"/>
            <a:ext cx="22752001" cy="27428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95367" y="11343819"/>
            <a:ext cx="22761144" cy="269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0711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9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9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ame 1"/>
          <p:cNvSpPr/>
          <p:nvPr/>
        </p:nvSpPr>
        <p:spPr>
          <a:xfrm>
            <a:off x="655027" y="15193596"/>
            <a:ext cx="35184374" cy="4884789"/>
          </a:xfrm>
          <a:prstGeom prst="frame">
            <a:avLst>
              <a:gd name="adj1" fmla="val 11851"/>
            </a:avLst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82816" tIns="91408" rIns="182816" bIns="91408"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089126" y="16547604"/>
            <a:ext cx="32316250" cy="2154371"/>
          </a:xfrm>
          <a:prstGeom prst="rect">
            <a:avLst/>
          </a:prstGeom>
          <a:noFill/>
        </p:spPr>
        <p:txBody>
          <a:bodyPr wrap="none" lIns="182816" tIns="91408" rIns="182816" bIns="91408" rtlCol="0">
            <a:spAutoFit/>
          </a:bodyPr>
          <a:lstStyle/>
          <a:p>
            <a:pPr algn="ctr"/>
            <a:r>
              <a:rPr lang="en-US" dirty="0" smtClean="0"/>
              <a:t>The two strands of each ligated </a:t>
            </a:r>
            <a:r>
              <a:rPr lang="en-US" dirty="0" err="1" smtClean="0"/>
              <a:t>dsDNA</a:t>
            </a:r>
            <a:r>
              <a:rPr lang="en-US" dirty="0" smtClean="0"/>
              <a:t> fragment are melted and replicated independently using</a:t>
            </a:r>
          </a:p>
          <a:p>
            <a:pPr algn="ctr"/>
            <a:r>
              <a:rPr lang="en-US" dirty="0" smtClean="0"/>
              <a:t>PCR primers containing P5/P7 </a:t>
            </a:r>
            <a:r>
              <a:rPr lang="en-US" dirty="0" err="1" smtClean="0"/>
              <a:t>Illumina</a:t>
            </a:r>
            <a:r>
              <a:rPr lang="en-US" dirty="0" smtClean="0"/>
              <a:t> adapter sequences and 6-nucleotide indexes. 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966" y="1005637"/>
            <a:ext cx="16582858" cy="20114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87842" y="1005637"/>
            <a:ext cx="16587429" cy="19428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966" y="2098688"/>
            <a:ext cx="16582858" cy="20114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966" y="3191739"/>
            <a:ext cx="16582858" cy="20114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966" y="4284790"/>
            <a:ext cx="16582858" cy="20114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966" y="5377841"/>
            <a:ext cx="16582858" cy="20114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966" y="6470892"/>
            <a:ext cx="16582858" cy="20114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966" y="7563943"/>
            <a:ext cx="16582858" cy="20114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966" y="8656994"/>
            <a:ext cx="16582858" cy="201143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966" y="9750045"/>
            <a:ext cx="16582858" cy="20114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966" y="10843096"/>
            <a:ext cx="16582858" cy="201143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966" y="11936147"/>
            <a:ext cx="16582858" cy="201143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966" y="13029195"/>
            <a:ext cx="16582858" cy="201143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87842" y="2097591"/>
            <a:ext cx="16587429" cy="194286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87842" y="3189545"/>
            <a:ext cx="16587429" cy="194286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87842" y="4281499"/>
            <a:ext cx="16587429" cy="194286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87842" y="5373453"/>
            <a:ext cx="16587429" cy="194286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87842" y="6465407"/>
            <a:ext cx="16587429" cy="194286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87842" y="7557361"/>
            <a:ext cx="16587429" cy="194286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87842" y="8649315"/>
            <a:ext cx="16587429" cy="194286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87842" y="9741269"/>
            <a:ext cx="16587429" cy="194286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87842" y="10833223"/>
            <a:ext cx="16587429" cy="194286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87842" y="13017128"/>
            <a:ext cx="16587429" cy="194286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87842" y="11925177"/>
            <a:ext cx="16587429" cy="19428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355431" y="13803033"/>
            <a:ext cx="950683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“PLUS” STRAND PCR FAMILY</a:t>
            </a:r>
            <a:endParaRPr lang="en-CA" dirty="0"/>
          </a:p>
        </p:txBody>
      </p:sp>
      <p:sp>
        <p:nvSpPr>
          <p:cNvPr id="37" name="TextBox 36"/>
          <p:cNvSpPr txBox="1"/>
          <p:nvPr/>
        </p:nvSpPr>
        <p:spPr>
          <a:xfrm>
            <a:off x="22073936" y="13816678"/>
            <a:ext cx="10194522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“MINUS” STRAND PCR FAMILY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41721057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500"/>
                            </p:stCondLst>
                            <p:childTnLst>
                              <p:par>
                                <p:cTn id="6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8500"/>
                            </p:stCondLst>
                            <p:childTnLst>
                              <p:par>
                                <p:cTn id="7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9000"/>
                            </p:stCondLst>
                            <p:childTnLst>
                              <p:par>
                                <p:cTn id="7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9500"/>
                            </p:stCondLst>
                            <p:childTnLst>
                              <p:par>
                                <p:cTn id="8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0"/>
                            </p:stCondLst>
                            <p:childTnLst>
                              <p:par>
                                <p:cTn id="8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0500"/>
                            </p:stCondLst>
                            <p:childTnLst>
                              <p:par>
                                <p:cTn id="8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ame 1"/>
          <p:cNvSpPr/>
          <p:nvPr/>
        </p:nvSpPr>
        <p:spPr>
          <a:xfrm>
            <a:off x="655027" y="15193596"/>
            <a:ext cx="35184374" cy="4884789"/>
          </a:xfrm>
          <a:prstGeom prst="frame">
            <a:avLst>
              <a:gd name="adj1" fmla="val 11851"/>
            </a:avLst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82816" tIns="91408" rIns="182816" bIns="91408"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735772" y="16928604"/>
            <a:ext cx="25022988" cy="1169486"/>
          </a:xfrm>
          <a:prstGeom prst="rect">
            <a:avLst/>
          </a:prstGeom>
          <a:noFill/>
        </p:spPr>
        <p:txBody>
          <a:bodyPr wrap="none" lIns="182816" tIns="91408" rIns="182816" bIns="91408" rtlCol="0">
            <a:spAutoFit/>
          </a:bodyPr>
          <a:lstStyle/>
          <a:p>
            <a:pPr algn="ctr"/>
            <a:r>
              <a:rPr lang="en-US" dirty="0" smtClean="0"/>
              <a:t>DNA inserts and 6-nucleotide indexes are sequenced in </a:t>
            </a:r>
            <a:r>
              <a:rPr lang="en-US" dirty="0" err="1" smtClean="0"/>
              <a:t>Illumina</a:t>
            </a:r>
            <a:r>
              <a:rPr lang="en-US" dirty="0" smtClean="0"/>
              <a:t> platforms.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4393" y="3325322"/>
            <a:ext cx="33161144" cy="27428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4393" y="5175286"/>
            <a:ext cx="33165716" cy="27428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64393" y="8701655"/>
            <a:ext cx="33174858" cy="26514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64393" y="10860665"/>
            <a:ext cx="33165716" cy="26971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338823" y="2462794"/>
            <a:ext cx="65114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/>
              <a:t>5’</a:t>
            </a:r>
            <a:endParaRPr lang="en-CA" sz="48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34920130" y="5186305"/>
            <a:ext cx="65114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/>
              <a:t>5’</a:t>
            </a:r>
            <a:endParaRPr lang="en-CA" sz="48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1134122" y="8041208"/>
            <a:ext cx="65114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/>
              <a:t>5’</a:t>
            </a:r>
            <a:endParaRPr lang="en-CA" sz="48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34813530" y="10809474"/>
            <a:ext cx="65114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/>
              <a:t>5’</a:t>
            </a:r>
            <a:endParaRPr lang="en-CA" sz="48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1134122" y="5275943"/>
            <a:ext cx="65114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/>
              <a:t>3’</a:t>
            </a:r>
            <a:endParaRPr lang="en-CA" sz="48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34630100" y="2647663"/>
            <a:ext cx="65114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/>
              <a:t>3’</a:t>
            </a:r>
            <a:endParaRPr lang="en-CA" sz="4800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34783746" y="8072739"/>
            <a:ext cx="65114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/>
              <a:t>3’</a:t>
            </a:r>
            <a:endParaRPr lang="en-CA" sz="4800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1102591" y="10872536"/>
            <a:ext cx="65114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/>
              <a:t>3’</a:t>
            </a:r>
            <a:endParaRPr lang="en-CA" sz="4800" b="1" dirty="0"/>
          </a:p>
        </p:txBody>
      </p:sp>
      <p:sp>
        <p:nvSpPr>
          <p:cNvPr id="5" name="Right Arrow 4"/>
          <p:cNvSpPr/>
          <p:nvPr/>
        </p:nvSpPr>
        <p:spPr>
          <a:xfrm>
            <a:off x="7220607" y="4690656"/>
            <a:ext cx="4855779" cy="477162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9" name="Right Arrow 18"/>
          <p:cNvSpPr/>
          <p:nvPr/>
        </p:nvSpPr>
        <p:spPr>
          <a:xfrm flipH="1">
            <a:off x="24381373" y="3573599"/>
            <a:ext cx="4855779" cy="477162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0" name="Right Arrow 19"/>
          <p:cNvSpPr/>
          <p:nvPr/>
        </p:nvSpPr>
        <p:spPr>
          <a:xfrm>
            <a:off x="7220606" y="10380438"/>
            <a:ext cx="4855779" cy="477162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1" name="Right Arrow 20"/>
          <p:cNvSpPr/>
          <p:nvPr/>
        </p:nvSpPr>
        <p:spPr>
          <a:xfrm flipH="1">
            <a:off x="24353299" y="8951862"/>
            <a:ext cx="4855779" cy="477162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4" name="Right Arrow 23"/>
          <p:cNvSpPr/>
          <p:nvPr/>
        </p:nvSpPr>
        <p:spPr>
          <a:xfrm flipH="1">
            <a:off x="7220607" y="8966798"/>
            <a:ext cx="1602827" cy="477162"/>
          </a:xfrm>
          <a:prstGeom prst="rightArrow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9" name="Right Arrow 28"/>
          <p:cNvSpPr/>
          <p:nvPr/>
        </p:nvSpPr>
        <p:spPr>
          <a:xfrm>
            <a:off x="27606251" y="10395374"/>
            <a:ext cx="1602827" cy="477162"/>
          </a:xfrm>
          <a:prstGeom prst="rightArrow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1" name="Right Arrow 30"/>
          <p:cNvSpPr/>
          <p:nvPr/>
        </p:nvSpPr>
        <p:spPr>
          <a:xfrm flipH="1">
            <a:off x="7220607" y="3522799"/>
            <a:ext cx="1602827" cy="477162"/>
          </a:xfrm>
          <a:prstGeom prst="rightArrow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2" name="Right Arrow 31"/>
          <p:cNvSpPr/>
          <p:nvPr/>
        </p:nvSpPr>
        <p:spPr>
          <a:xfrm>
            <a:off x="27688115" y="4698124"/>
            <a:ext cx="1602827" cy="477162"/>
          </a:xfrm>
          <a:prstGeom prst="rightArrow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6" name="TextBox 5"/>
          <p:cNvSpPr txBox="1"/>
          <p:nvPr/>
        </p:nvSpPr>
        <p:spPr>
          <a:xfrm>
            <a:off x="24622940" y="9261686"/>
            <a:ext cx="4639612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Sequencing primer Read 1</a:t>
            </a:r>
            <a:endParaRPr lang="en-US" sz="3200" b="1" dirty="0"/>
          </a:p>
        </p:txBody>
      </p:sp>
      <p:sp>
        <p:nvSpPr>
          <p:cNvPr id="25" name="TextBox 24"/>
          <p:cNvSpPr txBox="1"/>
          <p:nvPr/>
        </p:nvSpPr>
        <p:spPr>
          <a:xfrm>
            <a:off x="7220606" y="4180810"/>
            <a:ext cx="4639612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Sequencing primer Read 1</a:t>
            </a:r>
            <a:endParaRPr lang="en-US" sz="3200" b="1" dirty="0"/>
          </a:p>
        </p:txBody>
      </p:sp>
      <p:sp>
        <p:nvSpPr>
          <p:cNvPr id="26" name="TextBox 25"/>
          <p:cNvSpPr txBox="1"/>
          <p:nvPr/>
        </p:nvSpPr>
        <p:spPr>
          <a:xfrm>
            <a:off x="24620266" y="3859973"/>
            <a:ext cx="4639612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Sequencing primer Read 2</a:t>
            </a:r>
            <a:endParaRPr lang="en-US" sz="3200" b="1" dirty="0"/>
          </a:p>
        </p:txBody>
      </p:sp>
      <p:sp>
        <p:nvSpPr>
          <p:cNvPr id="27" name="TextBox 26"/>
          <p:cNvSpPr txBox="1"/>
          <p:nvPr/>
        </p:nvSpPr>
        <p:spPr>
          <a:xfrm>
            <a:off x="7246007" y="9922662"/>
            <a:ext cx="4639612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Sequencing primer Read 2</a:t>
            </a:r>
            <a:endParaRPr lang="en-US" sz="3200" b="1" dirty="0"/>
          </a:p>
        </p:txBody>
      </p:sp>
      <p:sp>
        <p:nvSpPr>
          <p:cNvPr id="28" name="TextBox 27"/>
          <p:cNvSpPr txBox="1"/>
          <p:nvPr/>
        </p:nvSpPr>
        <p:spPr>
          <a:xfrm>
            <a:off x="26966981" y="5461174"/>
            <a:ext cx="4698722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Sequencing primer Index 1</a:t>
            </a:r>
            <a:endParaRPr lang="en-US" sz="3200" b="1" dirty="0"/>
          </a:p>
        </p:txBody>
      </p:sp>
      <p:sp>
        <p:nvSpPr>
          <p:cNvPr id="30" name="TextBox 29"/>
          <p:cNvSpPr txBox="1"/>
          <p:nvPr/>
        </p:nvSpPr>
        <p:spPr>
          <a:xfrm>
            <a:off x="5532572" y="8066608"/>
            <a:ext cx="4698722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Sequencing primer Index 1</a:t>
            </a:r>
            <a:endParaRPr lang="en-US" sz="3200" b="1" dirty="0"/>
          </a:p>
        </p:txBody>
      </p:sp>
      <p:sp>
        <p:nvSpPr>
          <p:cNvPr id="33" name="TextBox 32"/>
          <p:cNvSpPr txBox="1"/>
          <p:nvPr/>
        </p:nvSpPr>
        <p:spPr>
          <a:xfrm>
            <a:off x="26034590" y="11094083"/>
            <a:ext cx="472417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Sequencing primer Index 2</a:t>
            </a:r>
            <a:endParaRPr lang="en-US" sz="3200" b="1" dirty="0"/>
          </a:p>
        </p:txBody>
      </p:sp>
      <p:sp>
        <p:nvSpPr>
          <p:cNvPr id="34" name="TextBox 33"/>
          <p:cNvSpPr txBox="1"/>
          <p:nvPr/>
        </p:nvSpPr>
        <p:spPr>
          <a:xfrm>
            <a:off x="4197315" y="2693322"/>
            <a:ext cx="472417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Sequencing primer Index 2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37089647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Picture 10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97723" y="12364252"/>
            <a:ext cx="17299940" cy="373380"/>
          </a:xfrm>
          <a:prstGeom prst="rect">
            <a:avLst/>
          </a:prstGeom>
        </p:spPr>
      </p:pic>
      <p:pic>
        <p:nvPicPr>
          <p:cNvPr id="103" name="Picture 10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97723" y="9279515"/>
            <a:ext cx="17299940" cy="373380"/>
          </a:xfrm>
          <a:prstGeom prst="rect">
            <a:avLst/>
          </a:prstGeom>
        </p:spPr>
      </p:pic>
      <p:pic>
        <p:nvPicPr>
          <p:cNvPr id="102" name="Picture 10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97723" y="8277865"/>
            <a:ext cx="17299940" cy="373380"/>
          </a:xfrm>
          <a:prstGeom prst="rect">
            <a:avLst/>
          </a:prstGeom>
        </p:spPr>
      </p:pic>
      <p:pic>
        <p:nvPicPr>
          <p:cNvPr id="101" name="Picture 10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04863" y="7324379"/>
            <a:ext cx="17299940" cy="373380"/>
          </a:xfrm>
          <a:prstGeom prst="rect">
            <a:avLst/>
          </a:prstGeom>
        </p:spPr>
      </p:pic>
      <p:pic>
        <p:nvPicPr>
          <p:cNvPr id="100" name="Picture 9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97723" y="6323228"/>
            <a:ext cx="17299940" cy="373380"/>
          </a:xfrm>
          <a:prstGeom prst="rect">
            <a:avLst/>
          </a:prstGeom>
        </p:spPr>
      </p:pic>
      <p:pic>
        <p:nvPicPr>
          <p:cNvPr id="99" name="Picture 9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38849" y="5312399"/>
            <a:ext cx="17299940" cy="373380"/>
          </a:xfrm>
          <a:prstGeom prst="rect">
            <a:avLst/>
          </a:prstGeom>
        </p:spPr>
      </p:pic>
      <p:pic>
        <p:nvPicPr>
          <p:cNvPr id="98" name="Picture 9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97723" y="4343480"/>
            <a:ext cx="17299940" cy="373380"/>
          </a:xfrm>
          <a:prstGeom prst="rect">
            <a:avLst/>
          </a:prstGeom>
        </p:spPr>
      </p:pic>
      <p:pic>
        <p:nvPicPr>
          <p:cNvPr id="97" name="Picture 9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04863" y="3366941"/>
            <a:ext cx="17299940" cy="373380"/>
          </a:xfrm>
          <a:prstGeom prst="rect">
            <a:avLst/>
          </a:prstGeom>
        </p:spPr>
      </p:pic>
      <p:pic>
        <p:nvPicPr>
          <p:cNvPr id="96" name="Picture 9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97723" y="2381512"/>
            <a:ext cx="17299940" cy="373380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97723" y="1412593"/>
            <a:ext cx="17299940" cy="37338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97723" y="445244"/>
            <a:ext cx="17299940" cy="37338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748" y="401764"/>
            <a:ext cx="17291050" cy="382270"/>
          </a:xfrm>
          <a:prstGeom prst="rect">
            <a:avLst/>
          </a:prstGeom>
        </p:spPr>
      </p:pic>
      <p:pic>
        <p:nvPicPr>
          <p:cNvPr id="83" name="Picture 8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748" y="1387193"/>
            <a:ext cx="17291050" cy="382270"/>
          </a:xfrm>
          <a:prstGeom prst="rect">
            <a:avLst/>
          </a:prstGeom>
        </p:spPr>
      </p:pic>
      <p:pic>
        <p:nvPicPr>
          <p:cNvPr id="86" name="Picture 8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748" y="2372622"/>
            <a:ext cx="17291050" cy="382270"/>
          </a:xfrm>
          <a:prstGeom prst="rect">
            <a:avLst/>
          </a:prstGeom>
        </p:spPr>
      </p:pic>
      <p:pic>
        <p:nvPicPr>
          <p:cNvPr id="87" name="Picture 8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748" y="3358051"/>
            <a:ext cx="17291050" cy="382270"/>
          </a:xfrm>
          <a:prstGeom prst="rect">
            <a:avLst/>
          </a:prstGeom>
        </p:spPr>
      </p:pic>
      <p:pic>
        <p:nvPicPr>
          <p:cNvPr id="88" name="Picture 8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748" y="4343480"/>
            <a:ext cx="17291050" cy="382270"/>
          </a:xfrm>
          <a:prstGeom prst="rect">
            <a:avLst/>
          </a:prstGeom>
        </p:spPr>
      </p:pic>
      <p:pic>
        <p:nvPicPr>
          <p:cNvPr id="89" name="Picture 8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748" y="5328909"/>
            <a:ext cx="17291050" cy="382270"/>
          </a:xfrm>
          <a:prstGeom prst="rect">
            <a:avLst/>
          </a:prstGeom>
        </p:spPr>
      </p:pic>
      <p:pic>
        <p:nvPicPr>
          <p:cNvPr id="90" name="Picture 8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748" y="6314338"/>
            <a:ext cx="17291050" cy="382270"/>
          </a:xfrm>
          <a:prstGeom prst="rect">
            <a:avLst/>
          </a:prstGeom>
        </p:spPr>
      </p:pic>
      <p:pic>
        <p:nvPicPr>
          <p:cNvPr id="91" name="Picture 9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748" y="7299767"/>
            <a:ext cx="17291050" cy="382270"/>
          </a:xfrm>
          <a:prstGeom prst="rect">
            <a:avLst/>
          </a:prstGeom>
        </p:spPr>
      </p:pic>
      <p:pic>
        <p:nvPicPr>
          <p:cNvPr id="92" name="Picture 9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748" y="8285196"/>
            <a:ext cx="17291050" cy="382270"/>
          </a:xfrm>
          <a:prstGeom prst="rect">
            <a:avLst/>
          </a:prstGeom>
        </p:spPr>
      </p:pic>
      <p:pic>
        <p:nvPicPr>
          <p:cNvPr id="93" name="Picture 9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748" y="9270625"/>
            <a:ext cx="17291050" cy="382270"/>
          </a:xfrm>
          <a:prstGeom prst="rect">
            <a:avLst/>
          </a:prstGeom>
        </p:spPr>
      </p:pic>
      <p:pic>
        <p:nvPicPr>
          <p:cNvPr id="94" name="Picture 9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748" y="12364252"/>
            <a:ext cx="17291050" cy="382270"/>
          </a:xfrm>
          <a:prstGeom prst="rect">
            <a:avLst/>
          </a:prstGeom>
        </p:spPr>
      </p:pic>
      <p:sp>
        <p:nvSpPr>
          <p:cNvPr id="2" name="Frame 1"/>
          <p:cNvSpPr/>
          <p:nvPr/>
        </p:nvSpPr>
        <p:spPr>
          <a:xfrm>
            <a:off x="655027" y="15193596"/>
            <a:ext cx="35184374" cy="4884789"/>
          </a:xfrm>
          <a:prstGeom prst="frame">
            <a:avLst>
              <a:gd name="adj1" fmla="val 11851"/>
            </a:avLst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82816" tIns="91408" rIns="182816" bIns="91408"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737347" y="17081547"/>
            <a:ext cx="31464654" cy="1169486"/>
          </a:xfrm>
          <a:prstGeom prst="rect">
            <a:avLst/>
          </a:prstGeom>
          <a:noFill/>
        </p:spPr>
        <p:txBody>
          <a:bodyPr wrap="none" lIns="182816" tIns="91408" rIns="182816" bIns="91408" rtlCol="0">
            <a:spAutoFit/>
          </a:bodyPr>
          <a:lstStyle/>
          <a:p>
            <a:pPr algn="ctr"/>
            <a:r>
              <a:rPr lang="en-US" dirty="0" smtClean="0"/>
              <a:t>Consensus sequences are generated from each of the two strands of a given </a:t>
            </a:r>
            <a:r>
              <a:rPr lang="en-US" dirty="0" err="1" smtClean="0"/>
              <a:t>dsDNA</a:t>
            </a:r>
            <a:r>
              <a:rPr lang="en-US" dirty="0" smtClean="0"/>
              <a:t> molecule.</a:t>
            </a:r>
            <a:endParaRPr lang="en-US" dirty="0"/>
          </a:p>
        </p:txBody>
      </p:sp>
      <p:sp>
        <p:nvSpPr>
          <p:cNvPr id="10" name="5-Point Star 9"/>
          <p:cNvSpPr/>
          <p:nvPr/>
        </p:nvSpPr>
        <p:spPr>
          <a:xfrm>
            <a:off x="7719848" y="310355"/>
            <a:ext cx="441435" cy="441435"/>
          </a:xfrm>
          <a:prstGeom prst="star5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43" name="5-Point Star 42"/>
          <p:cNvSpPr/>
          <p:nvPr/>
        </p:nvSpPr>
        <p:spPr>
          <a:xfrm>
            <a:off x="7719848" y="1277593"/>
            <a:ext cx="441435" cy="441435"/>
          </a:xfrm>
          <a:prstGeom prst="star5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44" name="5-Point Star 43"/>
          <p:cNvSpPr/>
          <p:nvPr/>
        </p:nvSpPr>
        <p:spPr>
          <a:xfrm>
            <a:off x="7719848" y="2270231"/>
            <a:ext cx="441435" cy="441435"/>
          </a:xfrm>
          <a:prstGeom prst="star5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45" name="5-Point Star 44"/>
          <p:cNvSpPr/>
          <p:nvPr/>
        </p:nvSpPr>
        <p:spPr>
          <a:xfrm>
            <a:off x="7719848" y="3237469"/>
            <a:ext cx="441435" cy="441435"/>
          </a:xfrm>
          <a:prstGeom prst="star5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46" name="5-Point Star 45"/>
          <p:cNvSpPr/>
          <p:nvPr/>
        </p:nvSpPr>
        <p:spPr>
          <a:xfrm>
            <a:off x="7719848" y="4204707"/>
            <a:ext cx="441435" cy="441435"/>
          </a:xfrm>
          <a:prstGeom prst="star5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47" name="5-Point Star 46"/>
          <p:cNvSpPr/>
          <p:nvPr/>
        </p:nvSpPr>
        <p:spPr>
          <a:xfrm>
            <a:off x="7719848" y="5171945"/>
            <a:ext cx="441435" cy="441435"/>
          </a:xfrm>
          <a:prstGeom prst="star5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48" name="5-Point Star 47"/>
          <p:cNvSpPr/>
          <p:nvPr/>
        </p:nvSpPr>
        <p:spPr>
          <a:xfrm>
            <a:off x="7719848" y="6164583"/>
            <a:ext cx="441435" cy="441435"/>
          </a:xfrm>
          <a:prstGeom prst="star5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49" name="5-Point Star 48"/>
          <p:cNvSpPr/>
          <p:nvPr/>
        </p:nvSpPr>
        <p:spPr>
          <a:xfrm>
            <a:off x="7719848" y="7131821"/>
            <a:ext cx="441435" cy="441435"/>
          </a:xfrm>
          <a:prstGeom prst="star5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50" name="5-Point Star 49"/>
          <p:cNvSpPr/>
          <p:nvPr/>
        </p:nvSpPr>
        <p:spPr>
          <a:xfrm>
            <a:off x="7719848" y="8149859"/>
            <a:ext cx="441435" cy="441435"/>
          </a:xfrm>
          <a:prstGeom prst="star5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51" name="5-Point Star 50"/>
          <p:cNvSpPr/>
          <p:nvPr/>
        </p:nvSpPr>
        <p:spPr>
          <a:xfrm>
            <a:off x="7719848" y="9091696"/>
            <a:ext cx="441435" cy="441435"/>
          </a:xfrm>
          <a:prstGeom prst="star5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52" name="5-Point Star 51"/>
          <p:cNvSpPr/>
          <p:nvPr/>
        </p:nvSpPr>
        <p:spPr>
          <a:xfrm>
            <a:off x="10583917" y="2259393"/>
            <a:ext cx="441435" cy="441435"/>
          </a:xfrm>
          <a:prstGeom prst="star5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53" name="5-Point Star 52"/>
          <p:cNvSpPr/>
          <p:nvPr/>
        </p:nvSpPr>
        <p:spPr>
          <a:xfrm>
            <a:off x="6258910" y="6181088"/>
            <a:ext cx="441435" cy="441435"/>
          </a:xfrm>
          <a:prstGeom prst="star5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54" name="5-Point Star 53"/>
          <p:cNvSpPr/>
          <p:nvPr/>
        </p:nvSpPr>
        <p:spPr>
          <a:xfrm>
            <a:off x="11424745" y="8123491"/>
            <a:ext cx="441435" cy="441435"/>
          </a:xfrm>
          <a:prstGeom prst="star5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55" name="5-Point Star 54"/>
          <p:cNvSpPr/>
          <p:nvPr/>
        </p:nvSpPr>
        <p:spPr>
          <a:xfrm>
            <a:off x="11403725" y="9110461"/>
            <a:ext cx="441435" cy="441435"/>
          </a:xfrm>
          <a:prstGeom prst="star5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56" name="5-Point Star 55"/>
          <p:cNvSpPr/>
          <p:nvPr/>
        </p:nvSpPr>
        <p:spPr>
          <a:xfrm>
            <a:off x="25718813" y="324368"/>
            <a:ext cx="441435" cy="441435"/>
          </a:xfrm>
          <a:prstGeom prst="star5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57" name="5-Point Star 56"/>
          <p:cNvSpPr/>
          <p:nvPr/>
        </p:nvSpPr>
        <p:spPr>
          <a:xfrm>
            <a:off x="25718813" y="1291606"/>
            <a:ext cx="441435" cy="441435"/>
          </a:xfrm>
          <a:prstGeom prst="star5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58" name="5-Point Star 57"/>
          <p:cNvSpPr/>
          <p:nvPr/>
        </p:nvSpPr>
        <p:spPr>
          <a:xfrm>
            <a:off x="25718813" y="2258844"/>
            <a:ext cx="441435" cy="441435"/>
          </a:xfrm>
          <a:prstGeom prst="star5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59" name="5-Point Star 58"/>
          <p:cNvSpPr/>
          <p:nvPr/>
        </p:nvSpPr>
        <p:spPr>
          <a:xfrm>
            <a:off x="25718813" y="3226082"/>
            <a:ext cx="441435" cy="441435"/>
          </a:xfrm>
          <a:prstGeom prst="star5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60" name="5-Point Star 59"/>
          <p:cNvSpPr/>
          <p:nvPr/>
        </p:nvSpPr>
        <p:spPr>
          <a:xfrm>
            <a:off x="25718813" y="4167920"/>
            <a:ext cx="441435" cy="441435"/>
          </a:xfrm>
          <a:prstGeom prst="star5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61" name="5-Point Star 60"/>
          <p:cNvSpPr/>
          <p:nvPr/>
        </p:nvSpPr>
        <p:spPr>
          <a:xfrm>
            <a:off x="25718813" y="5135158"/>
            <a:ext cx="441435" cy="441435"/>
          </a:xfrm>
          <a:prstGeom prst="star5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62" name="5-Point Star 61"/>
          <p:cNvSpPr/>
          <p:nvPr/>
        </p:nvSpPr>
        <p:spPr>
          <a:xfrm>
            <a:off x="25718813" y="6178596"/>
            <a:ext cx="441435" cy="441435"/>
          </a:xfrm>
          <a:prstGeom prst="star5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63" name="5-Point Star 62"/>
          <p:cNvSpPr/>
          <p:nvPr/>
        </p:nvSpPr>
        <p:spPr>
          <a:xfrm>
            <a:off x="25718813" y="7171234"/>
            <a:ext cx="441435" cy="441435"/>
          </a:xfrm>
          <a:prstGeom prst="star5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64" name="5-Point Star 63"/>
          <p:cNvSpPr/>
          <p:nvPr/>
        </p:nvSpPr>
        <p:spPr>
          <a:xfrm>
            <a:off x="25718813" y="8138472"/>
            <a:ext cx="441435" cy="441435"/>
          </a:xfrm>
          <a:prstGeom prst="star5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65" name="5-Point Star 64"/>
          <p:cNvSpPr/>
          <p:nvPr/>
        </p:nvSpPr>
        <p:spPr>
          <a:xfrm>
            <a:off x="25718813" y="9156509"/>
            <a:ext cx="441435" cy="441435"/>
          </a:xfrm>
          <a:prstGeom prst="star5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66" name="5-Point Star 65"/>
          <p:cNvSpPr/>
          <p:nvPr/>
        </p:nvSpPr>
        <p:spPr>
          <a:xfrm>
            <a:off x="28398951" y="324368"/>
            <a:ext cx="441435" cy="441435"/>
          </a:xfrm>
          <a:prstGeom prst="star5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67" name="5-Point Star 66"/>
          <p:cNvSpPr/>
          <p:nvPr/>
        </p:nvSpPr>
        <p:spPr>
          <a:xfrm>
            <a:off x="28398951" y="1291606"/>
            <a:ext cx="441435" cy="441435"/>
          </a:xfrm>
          <a:prstGeom prst="star5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68" name="5-Point Star 67"/>
          <p:cNvSpPr/>
          <p:nvPr/>
        </p:nvSpPr>
        <p:spPr>
          <a:xfrm>
            <a:off x="28398951" y="2258844"/>
            <a:ext cx="441435" cy="441435"/>
          </a:xfrm>
          <a:prstGeom prst="star5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69" name="5-Point Star 68"/>
          <p:cNvSpPr/>
          <p:nvPr/>
        </p:nvSpPr>
        <p:spPr>
          <a:xfrm>
            <a:off x="28398951" y="3200682"/>
            <a:ext cx="441435" cy="441435"/>
          </a:xfrm>
          <a:prstGeom prst="star5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70" name="5-Point Star 69"/>
          <p:cNvSpPr/>
          <p:nvPr/>
        </p:nvSpPr>
        <p:spPr>
          <a:xfrm>
            <a:off x="28398951" y="4193320"/>
            <a:ext cx="441435" cy="441435"/>
          </a:xfrm>
          <a:prstGeom prst="star5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71" name="5-Point Star 70"/>
          <p:cNvSpPr/>
          <p:nvPr/>
        </p:nvSpPr>
        <p:spPr>
          <a:xfrm>
            <a:off x="28398951" y="5135158"/>
            <a:ext cx="441435" cy="441435"/>
          </a:xfrm>
          <a:prstGeom prst="star5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72" name="5-Point Star 71"/>
          <p:cNvSpPr/>
          <p:nvPr/>
        </p:nvSpPr>
        <p:spPr>
          <a:xfrm>
            <a:off x="28398951" y="6153196"/>
            <a:ext cx="441435" cy="441435"/>
          </a:xfrm>
          <a:prstGeom prst="star5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73" name="5-Point Star 72"/>
          <p:cNvSpPr/>
          <p:nvPr/>
        </p:nvSpPr>
        <p:spPr>
          <a:xfrm>
            <a:off x="28398951" y="7171234"/>
            <a:ext cx="441435" cy="441435"/>
          </a:xfrm>
          <a:prstGeom prst="star5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74" name="5-Point Star 73"/>
          <p:cNvSpPr/>
          <p:nvPr/>
        </p:nvSpPr>
        <p:spPr>
          <a:xfrm>
            <a:off x="28398951" y="8138472"/>
            <a:ext cx="441435" cy="441435"/>
          </a:xfrm>
          <a:prstGeom prst="star5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75" name="5-Point Star 74"/>
          <p:cNvSpPr/>
          <p:nvPr/>
        </p:nvSpPr>
        <p:spPr>
          <a:xfrm>
            <a:off x="28398951" y="9156509"/>
            <a:ext cx="441435" cy="441435"/>
          </a:xfrm>
          <a:prstGeom prst="star5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76" name="5-Point Star 75"/>
          <p:cNvSpPr/>
          <p:nvPr/>
        </p:nvSpPr>
        <p:spPr>
          <a:xfrm>
            <a:off x="24420786" y="7196634"/>
            <a:ext cx="441435" cy="441435"/>
          </a:xfrm>
          <a:prstGeom prst="star5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77" name="5-Point Star 76"/>
          <p:cNvSpPr/>
          <p:nvPr/>
        </p:nvSpPr>
        <p:spPr>
          <a:xfrm>
            <a:off x="29649683" y="1272014"/>
            <a:ext cx="441435" cy="441435"/>
          </a:xfrm>
          <a:prstGeom prst="star5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79" name="5-Point Star 78"/>
          <p:cNvSpPr/>
          <p:nvPr/>
        </p:nvSpPr>
        <p:spPr>
          <a:xfrm>
            <a:off x="7714593" y="12244656"/>
            <a:ext cx="441435" cy="441435"/>
          </a:xfrm>
          <a:prstGeom prst="star5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81" name="5-Point Star 80"/>
          <p:cNvSpPr/>
          <p:nvPr/>
        </p:nvSpPr>
        <p:spPr>
          <a:xfrm>
            <a:off x="25718812" y="12261600"/>
            <a:ext cx="441435" cy="441435"/>
          </a:xfrm>
          <a:prstGeom prst="star5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82" name="5-Point Star 81"/>
          <p:cNvSpPr/>
          <p:nvPr/>
        </p:nvSpPr>
        <p:spPr>
          <a:xfrm>
            <a:off x="28398950" y="12261600"/>
            <a:ext cx="441435" cy="441435"/>
          </a:xfrm>
          <a:prstGeom prst="star5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84" name="TextBox 83"/>
          <p:cNvSpPr txBox="1"/>
          <p:nvPr/>
        </p:nvSpPr>
        <p:spPr>
          <a:xfrm>
            <a:off x="4792717" y="13066109"/>
            <a:ext cx="103633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/>
              <a:t>“PLUS” STRAND CONSENSUS SEQUENCE</a:t>
            </a:r>
            <a:endParaRPr lang="en-CA" sz="4800" b="1" dirty="0"/>
          </a:p>
        </p:txBody>
      </p:sp>
      <p:sp>
        <p:nvSpPr>
          <p:cNvPr id="85" name="TextBox 84"/>
          <p:cNvSpPr txBox="1"/>
          <p:nvPr/>
        </p:nvSpPr>
        <p:spPr>
          <a:xfrm>
            <a:off x="21438588" y="13066109"/>
            <a:ext cx="1089933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/>
              <a:t>“MINUS” STRAND CONSENSUS SEQUENCE</a:t>
            </a:r>
            <a:endParaRPr lang="en-CA" sz="4800" b="1" dirty="0"/>
          </a:p>
        </p:txBody>
      </p:sp>
      <p:sp>
        <p:nvSpPr>
          <p:cNvPr id="95" name="5-Point Star 94"/>
          <p:cNvSpPr/>
          <p:nvPr/>
        </p:nvSpPr>
        <p:spPr>
          <a:xfrm>
            <a:off x="29641801" y="5139963"/>
            <a:ext cx="441435" cy="441435"/>
          </a:xfrm>
          <a:prstGeom prst="star5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80" name="TextBox 79"/>
          <p:cNvSpPr txBox="1"/>
          <p:nvPr/>
        </p:nvSpPr>
        <p:spPr>
          <a:xfrm>
            <a:off x="8918219" y="13897106"/>
            <a:ext cx="175946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>
                <a:solidFill>
                  <a:srgbClr val="0000FF"/>
                </a:solidFill>
              </a:rPr>
              <a:t>FWD</a:t>
            </a:r>
            <a:endParaRPr lang="en-US" sz="5400" dirty="0">
              <a:solidFill>
                <a:srgbClr val="0000FF"/>
              </a:solidFill>
            </a:endParaRPr>
          </a:p>
        </p:txBody>
      </p:sp>
      <p:sp>
        <p:nvSpPr>
          <p:cNvPr id="105" name="TextBox 104"/>
          <p:cNvSpPr txBox="1"/>
          <p:nvPr/>
        </p:nvSpPr>
        <p:spPr>
          <a:xfrm>
            <a:off x="26780594" y="13883942"/>
            <a:ext cx="175946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>
                <a:solidFill>
                  <a:srgbClr val="FF0000"/>
                </a:solidFill>
              </a:rPr>
              <a:t>REV</a:t>
            </a:r>
            <a:endParaRPr lang="en-US" sz="5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24022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3077" y="5612461"/>
            <a:ext cx="34599880" cy="74676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3245" y="4199509"/>
            <a:ext cx="34582100" cy="764540"/>
          </a:xfrm>
          <a:prstGeom prst="rect">
            <a:avLst/>
          </a:prstGeom>
        </p:spPr>
      </p:pic>
      <p:sp>
        <p:nvSpPr>
          <p:cNvPr id="2" name="Frame 1"/>
          <p:cNvSpPr/>
          <p:nvPr/>
        </p:nvSpPr>
        <p:spPr>
          <a:xfrm>
            <a:off x="655027" y="15193596"/>
            <a:ext cx="35184374" cy="4884789"/>
          </a:xfrm>
          <a:prstGeom prst="frame">
            <a:avLst>
              <a:gd name="adj1" fmla="val 11851"/>
            </a:avLst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82816" tIns="91408" rIns="182816" bIns="91408"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296130" y="16547604"/>
            <a:ext cx="31902275" cy="2154371"/>
          </a:xfrm>
          <a:prstGeom prst="rect">
            <a:avLst/>
          </a:prstGeom>
          <a:noFill/>
        </p:spPr>
        <p:txBody>
          <a:bodyPr wrap="none" lIns="182816" tIns="91408" rIns="182816" bIns="91408" rtlCol="0">
            <a:spAutoFit/>
          </a:bodyPr>
          <a:lstStyle/>
          <a:p>
            <a:pPr algn="ctr"/>
            <a:r>
              <a:rPr lang="en-US" dirty="0" smtClean="0"/>
              <a:t>Only those mutations supported by the consensus sequence of the two strands are considered</a:t>
            </a:r>
          </a:p>
          <a:p>
            <a:pPr algn="ctr"/>
            <a:r>
              <a:rPr lang="en-US" dirty="0" smtClean="0"/>
              <a:t>as “TRUE” mutations.</a:t>
            </a:r>
            <a:endParaRPr lang="en-US" dirty="0"/>
          </a:p>
        </p:txBody>
      </p:sp>
      <p:sp>
        <p:nvSpPr>
          <p:cNvPr id="88" name="5-Point Star 87"/>
          <p:cNvSpPr/>
          <p:nvPr/>
        </p:nvSpPr>
        <p:spPr>
          <a:xfrm>
            <a:off x="15818637" y="5359469"/>
            <a:ext cx="882870" cy="882870"/>
          </a:xfrm>
          <a:prstGeom prst="star5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89" name="5-Point Star 88"/>
          <p:cNvSpPr/>
          <p:nvPr/>
        </p:nvSpPr>
        <p:spPr>
          <a:xfrm>
            <a:off x="21178913" y="5359469"/>
            <a:ext cx="882870" cy="882870"/>
          </a:xfrm>
          <a:prstGeom prst="star5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5" name="TextBox 4"/>
          <p:cNvSpPr txBox="1"/>
          <p:nvPr/>
        </p:nvSpPr>
        <p:spPr>
          <a:xfrm>
            <a:off x="655027" y="2837793"/>
            <a:ext cx="389799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 smtClean="0"/>
              <a:t>“Plus” strand-specific </a:t>
            </a:r>
          </a:p>
          <a:p>
            <a:pPr algn="ctr"/>
            <a:r>
              <a:rPr lang="en-US" sz="3200" b="1" dirty="0" smtClean="0"/>
              <a:t>Tag 1</a:t>
            </a:r>
            <a:endParaRPr lang="en-CA" sz="32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32456381" y="2837793"/>
            <a:ext cx="389799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 smtClean="0"/>
              <a:t>“Plus” strand-specific </a:t>
            </a:r>
          </a:p>
          <a:p>
            <a:pPr algn="ctr"/>
            <a:r>
              <a:rPr lang="en-US" sz="3200" b="1" dirty="0" smtClean="0"/>
              <a:t>Tag 2</a:t>
            </a:r>
            <a:endParaRPr lang="en-CA" sz="32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294351" y="6386903"/>
            <a:ext cx="4258666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 smtClean="0"/>
              <a:t>“Minus” strand-specific </a:t>
            </a:r>
          </a:p>
          <a:p>
            <a:pPr algn="ctr"/>
            <a:r>
              <a:rPr lang="en-US" sz="3200" b="1" dirty="0" smtClean="0"/>
              <a:t>Tag 1</a:t>
            </a:r>
            <a:endParaRPr lang="en-CA" sz="32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32317334" y="6336220"/>
            <a:ext cx="4258666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 smtClean="0"/>
              <a:t>“Minus” strand-specific </a:t>
            </a:r>
          </a:p>
          <a:p>
            <a:pPr algn="ctr"/>
            <a:r>
              <a:rPr lang="en-US" sz="3200" b="1" dirty="0" smtClean="0"/>
              <a:t>Tag 2</a:t>
            </a:r>
            <a:endParaRPr lang="en-CA" sz="32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4853036" y="2136364"/>
            <a:ext cx="377058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Annealing </a:t>
            </a:r>
            <a:r>
              <a:rPr lang="en-US" sz="3200" b="1" dirty="0" err="1" smtClean="0"/>
              <a:t>mispairing</a:t>
            </a:r>
            <a:endParaRPr lang="en-CA" sz="3200" b="1" dirty="0"/>
          </a:p>
        </p:txBody>
      </p:sp>
      <p:sp>
        <p:nvSpPr>
          <p:cNvPr id="8" name="Down Arrow 7"/>
          <p:cNvSpPr/>
          <p:nvPr/>
        </p:nvSpPr>
        <p:spPr>
          <a:xfrm>
            <a:off x="6463862" y="2837793"/>
            <a:ext cx="536028" cy="1082170"/>
          </a:xfrm>
          <a:prstGeom prst="downArrow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8" name="Down Arrow 17"/>
          <p:cNvSpPr/>
          <p:nvPr/>
        </p:nvSpPr>
        <p:spPr>
          <a:xfrm flipV="1">
            <a:off x="6516414" y="6368463"/>
            <a:ext cx="536028" cy="1082170"/>
          </a:xfrm>
          <a:prstGeom prst="downArrow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9" name="TextBox 18"/>
          <p:cNvSpPr txBox="1"/>
          <p:nvPr/>
        </p:nvSpPr>
        <p:spPr>
          <a:xfrm>
            <a:off x="4909646" y="7558714"/>
            <a:ext cx="377058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Annealing </a:t>
            </a:r>
            <a:r>
              <a:rPr lang="en-US" sz="3200" b="1" dirty="0" err="1" smtClean="0"/>
              <a:t>mispairing</a:t>
            </a:r>
            <a:endParaRPr lang="en-CA" sz="3200" b="1" dirty="0"/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4"/>
          <a:srcRect l="30080" t="-16423" r="30977" b="1467"/>
          <a:stretch/>
        </p:blipFill>
        <p:spPr>
          <a:xfrm>
            <a:off x="11824138" y="9257429"/>
            <a:ext cx="13463752" cy="882870"/>
          </a:xfrm>
          <a:prstGeom prst="rect">
            <a:avLst/>
          </a:prstGeom>
        </p:spPr>
      </p:pic>
      <p:sp>
        <p:nvSpPr>
          <p:cNvPr id="26" name="5-Point Star 25"/>
          <p:cNvSpPr/>
          <p:nvPr/>
        </p:nvSpPr>
        <p:spPr>
          <a:xfrm>
            <a:off x="15866557" y="9257429"/>
            <a:ext cx="882870" cy="882870"/>
          </a:xfrm>
          <a:prstGeom prst="star5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9" name="TextBox 8"/>
          <p:cNvSpPr txBox="1"/>
          <p:nvPr/>
        </p:nvSpPr>
        <p:spPr>
          <a:xfrm>
            <a:off x="13658643" y="10531366"/>
            <a:ext cx="5803192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TRUE MUTATION</a:t>
            </a:r>
            <a:endParaRPr lang="en-CA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32469" y="4268687"/>
            <a:ext cx="99077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0000FF"/>
                </a:solidFill>
              </a:rPr>
              <a:t>FWD</a:t>
            </a:r>
            <a:endParaRPr lang="en-US" sz="3200" dirty="0">
              <a:solidFill>
                <a:srgbClr val="0000FF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94351" y="5616267"/>
            <a:ext cx="840695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REV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24" name="Down Arrow 7"/>
          <p:cNvSpPr/>
          <p:nvPr/>
        </p:nvSpPr>
        <p:spPr>
          <a:xfrm>
            <a:off x="16054332" y="7972500"/>
            <a:ext cx="536028" cy="1082170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9" name="5-Point Star 28"/>
          <p:cNvSpPr/>
          <p:nvPr/>
        </p:nvSpPr>
        <p:spPr>
          <a:xfrm>
            <a:off x="15829927" y="3903215"/>
            <a:ext cx="882870" cy="882870"/>
          </a:xfrm>
          <a:prstGeom prst="star5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388861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50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150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150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150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7" presetClass="emph" presetSubtype="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1500" autoRev="1" fill="remove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2" dur="1500" autoRev="1" fill="remove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3" dur="1500" autoRev="1" fill="remove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1500" autoRev="1" fill="remove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7" presetClass="emph" presetSubtype="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1500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7" dur="1500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8" dur="1500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1500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8" grpId="0" animBg="1"/>
      <p:bldP spid="2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3077" y="5612461"/>
            <a:ext cx="34599880" cy="74676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3245" y="4199509"/>
            <a:ext cx="34582100" cy="764540"/>
          </a:xfrm>
          <a:prstGeom prst="rect">
            <a:avLst/>
          </a:prstGeom>
        </p:spPr>
      </p:pic>
      <p:sp>
        <p:nvSpPr>
          <p:cNvPr id="2" name="Frame 1"/>
          <p:cNvSpPr/>
          <p:nvPr/>
        </p:nvSpPr>
        <p:spPr>
          <a:xfrm>
            <a:off x="655027" y="15193596"/>
            <a:ext cx="35184374" cy="4884789"/>
          </a:xfrm>
          <a:prstGeom prst="frame">
            <a:avLst>
              <a:gd name="adj1" fmla="val 11851"/>
            </a:avLst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82816" tIns="91408" rIns="182816" bIns="91408"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8" name="5-Point Star 87"/>
          <p:cNvSpPr/>
          <p:nvPr/>
        </p:nvSpPr>
        <p:spPr>
          <a:xfrm>
            <a:off x="15818637" y="5359469"/>
            <a:ext cx="882870" cy="882870"/>
          </a:xfrm>
          <a:prstGeom prst="star5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89" name="5-Point Star 88"/>
          <p:cNvSpPr/>
          <p:nvPr/>
        </p:nvSpPr>
        <p:spPr>
          <a:xfrm>
            <a:off x="21178913" y="5359469"/>
            <a:ext cx="882870" cy="882870"/>
          </a:xfrm>
          <a:prstGeom prst="star5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5" name="TextBox 4"/>
          <p:cNvSpPr txBox="1"/>
          <p:nvPr/>
        </p:nvSpPr>
        <p:spPr>
          <a:xfrm>
            <a:off x="655027" y="2837793"/>
            <a:ext cx="389799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 smtClean="0"/>
              <a:t>“Plus” strand-specific </a:t>
            </a:r>
          </a:p>
          <a:p>
            <a:pPr algn="ctr"/>
            <a:r>
              <a:rPr lang="en-US" sz="3200" b="1" dirty="0" smtClean="0"/>
              <a:t>Tag 1</a:t>
            </a:r>
            <a:endParaRPr lang="en-CA" sz="32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32456381" y="2837793"/>
            <a:ext cx="389799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 smtClean="0"/>
              <a:t>“Plus” strand-specific </a:t>
            </a:r>
          </a:p>
          <a:p>
            <a:pPr algn="ctr"/>
            <a:r>
              <a:rPr lang="en-US" sz="3200" b="1" dirty="0" smtClean="0"/>
              <a:t>Tag 2</a:t>
            </a:r>
            <a:endParaRPr lang="en-CA" sz="32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294351" y="6386903"/>
            <a:ext cx="4258666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 smtClean="0"/>
              <a:t>“Minus” strand-specific </a:t>
            </a:r>
          </a:p>
          <a:p>
            <a:pPr algn="ctr"/>
            <a:r>
              <a:rPr lang="en-US" sz="3200" b="1" dirty="0" smtClean="0"/>
              <a:t>Tag 1</a:t>
            </a:r>
            <a:endParaRPr lang="en-CA" sz="32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32317334" y="6336220"/>
            <a:ext cx="4258666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 smtClean="0"/>
              <a:t>“Minus” strand-specific </a:t>
            </a:r>
          </a:p>
          <a:p>
            <a:pPr algn="ctr"/>
            <a:r>
              <a:rPr lang="en-US" sz="3200" b="1" dirty="0" smtClean="0"/>
              <a:t>Tag 2</a:t>
            </a:r>
            <a:endParaRPr lang="en-CA" sz="32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4853036" y="2136364"/>
            <a:ext cx="377058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Annealing </a:t>
            </a:r>
            <a:r>
              <a:rPr lang="en-US" sz="3200" b="1" dirty="0" err="1" smtClean="0"/>
              <a:t>mispairing</a:t>
            </a:r>
            <a:endParaRPr lang="en-CA" sz="3200" b="1" dirty="0"/>
          </a:p>
        </p:txBody>
      </p:sp>
      <p:sp>
        <p:nvSpPr>
          <p:cNvPr id="8" name="Down Arrow 7"/>
          <p:cNvSpPr/>
          <p:nvPr/>
        </p:nvSpPr>
        <p:spPr>
          <a:xfrm>
            <a:off x="6463862" y="2837793"/>
            <a:ext cx="536028" cy="1082170"/>
          </a:xfrm>
          <a:prstGeom prst="downArrow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8" name="Down Arrow 17"/>
          <p:cNvSpPr/>
          <p:nvPr/>
        </p:nvSpPr>
        <p:spPr>
          <a:xfrm flipV="1">
            <a:off x="6516414" y="6368463"/>
            <a:ext cx="536028" cy="1082170"/>
          </a:xfrm>
          <a:prstGeom prst="downArrow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9" name="TextBox 18"/>
          <p:cNvSpPr txBox="1"/>
          <p:nvPr/>
        </p:nvSpPr>
        <p:spPr>
          <a:xfrm>
            <a:off x="4909646" y="7558714"/>
            <a:ext cx="377058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Annealing </a:t>
            </a:r>
            <a:r>
              <a:rPr lang="en-US" sz="3200" b="1" dirty="0" err="1" smtClean="0"/>
              <a:t>mispairing</a:t>
            </a:r>
            <a:endParaRPr lang="en-CA" sz="3200" b="1" dirty="0"/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4"/>
          <a:srcRect l="30080" t="-16423" r="30977" b="1467"/>
          <a:stretch/>
        </p:blipFill>
        <p:spPr>
          <a:xfrm>
            <a:off x="11824138" y="9257429"/>
            <a:ext cx="13463752" cy="882870"/>
          </a:xfrm>
          <a:prstGeom prst="rect">
            <a:avLst/>
          </a:prstGeom>
        </p:spPr>
      </p:pic>
      <p:sp>
        <p:nvSpPr>
          <p:cNvPr id="26" name="5-Point Star 25"/>
          <p:cNvSpPr/>
          <p:nvPr/>
        </p:nvSpPr>
        <p:spPr>
          <a:xfrm>
            <a:off x="15866557" y="9257429"/>
            <a:ext cx="882870" cy="882870"/>
          </a:xfrm>
          <a:prstGeom prst="star5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9" name="TextBox 8"/>
          <p:cNvSpPr txBox="1"/>
          <p:nvPr/>
        </p:nvSpPr>
        <p:spPr>
          <a:xfrm>
            <a:off x="13658643" y="10531366"/>
            <a:ext cx="5803192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TRUE MUTATION</a:t>
            </a:r>
            <a:endParaRPr lang="en-CA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32469" y="4268687"/>
            <a:ext cx="99077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0000FF"/>
                </a:solidFill>
              </a:rPr>
              <a:t>FWD</a:t>
            </a:r>
            <a:endParaRPr lang="en-US" sz="3200" dirty="0">
              <a:solidFill>
                <a:srgbClr val="0000FF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94351" y="5616267"/>
            <a:ext cx="840695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REV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24" name="Down Arrow 7"/>
          <p:cNvSpPr/>
          <p:nvPr/>
        </p:nvSpPr>
        <p:spPr>
          <a:xfrm>
            <a:off x="16054332" y="7972500"/>
            <a:ext cx="536028" cy="1082170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9" name="5-Point Star 28"/>
          <p:cNvSpPr/>
          <p:nvPr/>
        </p:nvSpPr>
        <p:spPr>
          <a:xfrm>
            <a:off x="15829927" y="3903215"/>
            <a:ext cx="882870" cy="882870"/>
          </a:xfrm>
          <a:prstGeom prst="star5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0" name="TextBox 29"/>
          <p:cNvSpPr txBox="1"/>
          <p:nvPr/>
        </p:nvSpPr>
        <p:spPr>
          <a:xfrm>
            <a:off x="2199861" y="16547604"/>
            <a:ext cx="32094875" cy="2154371"/>
          </a:xfrm>
          <a:prstGeom prst="rect">
            <a:avLst/>
          </a:prstGeom>
          <a:noFill/>
        </p:spPr>
        <p:txBody>
          <a:bodyPr wrap="none" lIns="182816" tIns="91408" rIns="182816" bIns="91408" rtlCol="0">
            <a:spAutoFit/>
          </a:bodyPr>
          <a:lstStyle/>
          <a:p>
            <a:pPr algn="ctr"/>
            <a:r>
              <a:rPr lang="en-US" dirty="0" smtClean="0"/>
              <a:t>Regarding annealing artifacts, our data shows that &gt;93% of the inferred duplexes show 4 or less</a:t>
            </a:r>
          </a:p>
          <a:p>
            <a:pPr algn="ctr"/>
            <a:r>
              <a:rPr lang="en-US" smtClean="0"/>
              <a:t> </a:t>
            </a:r>
            <a:r>
              <a:rPr lang="en-US" dirty="0" smtClean="0"/>
              <a:t>annealing </a:t>
            </a:r>
            <a:r>
              <a:rPr lang="en-US" dirty="0" err="1" smtClean="0"/>
              <a:t>mispairings</a:t>
            </a:r>
            <a:r>
              <a:rPr lang="en-US" dirty="0" smtClean="0"/>
              <a:t> across the 24-nucleotide (12+12) barcode.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48716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50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150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150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150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7" presetClass="emph" presetSubtype="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1500" autoRev="1" fill="remove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2" dur="1500" autoRev="1" fill="remove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3" dur="1500" autoRev="1" fill="remove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1500" autoRev="1" fill="remove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7" presetClass="emph" presetSubtype="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1500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7" dur="1500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8" dur="1500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1500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8" grpId="0" animBg="1"/>
      <p:bldP spid="2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3077" y="5612461"/>
            <a:ext cx="34599880" cy="74676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3245" y="4199509"/>
            <a:ext cx="34582100" cy="764540"/>
          </a:xfrm>
          <a:prstGeom prst="rect">
            <a:avLst/>
          </a:prstGeom>
        </p:spPr>
      </p:pic>
      <p:sp>
        <p:nvSpPr>
          <p:cNvPr id="2" name="Frame 1"/>
          <p:cNvSpPr/>
          <p:nvPr/>
        </p:nvSpPr>
        <p:spPr>
          <a:xfrm>
            <a:off x="655027" y="15193596"/>
            <a:ext cx="35184374" cy="4884789"/>
          </a:xfrm>
          <a:prstGeom prst="frame">
            <a:avLst>
              <a:gd name="adj1" fmla="val 11851"/>
            </a:avLst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82816" tIns="91408" rIns="182816" bIns="91408"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8" name="5-Point Star 87"/>
          <p:cNvSpPr/>
          <p:nvPr/>
        </p:nvSpPr>
        <p:spPr>
          <a:xfrm>
            <a:off x="15818637" y="5359469"/>
            <a:ext cx="882870" cy="882870"/>
          </a:xfrm>
          <a:prstGeom prst="star5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89" name="5-Point Star 88"/>
          <p:cNvSpPr/>
          <p:nvPr/>
        </p:nvSpPr>
        <p:spPr>
          <a:xfrm>
            <a:off x="21178913" y="5359469"/>
            <a:ext cx="882870" cy="882870"/>
          </a:xfrm>
          <a:prstGeom prst="star5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5" name="TextBox 4"/>
          <p:cNvSpPr txBox="1"/>
          <p:nvPr/>
        </p:nvSpPr>
        <p:spPr>
          <a:xfrm>
            <a:off x="655027" y="2837793"/>
            <a:ext cx="389799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 smtClean="0"/>
              <a:t>“Plus” strand-specific </a:t>
            </a:r>
          </a:p>
          <a:p>
            <a:pPr algn="ctr"/>
            <a:r>
              <a:rPr lang="en-US" sz="3200" b="1" dirty="0" smtClean="0"/>
              <a:t>Tag 1</a:t>
            </a:r>
            <a:endParaRPr lang="en-CA" sz="32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32456381" y="2837793"/>
            <a:ext cx="389799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 smtClean="0"/>
              <a:t>“Plus” strand-specific </a:t>
            </a:r>
          </a:p>
          <a:p>
            <a:pPr algn="ctr"/>
            <a:r>
              <a:rPr lang="en-US" sz="3200" b="1" dirty="0" smtClean="0"/>
              <a:t>Tag 2</a:t>
            </a:r>
            <a:endParaRPr lang="en-CA" sz="32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294351" y="6386903"/>
            <a:ext cx="4258666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 smtClean="0"/>
              <a:t>“Minus” strand-specific </a:t>
            </a:r>
          </a:p>
          <a:p>
            <a:pPr algn="ctr"/>
            <a:r>
              <a:rPr lang="en-US" sz="3200" b="1" dirty="0" smtClean="0"/>
              <a:t>Tag 1</a:t>
            </a:r>
            <a:endParaRPr lang="en-CA" sz="32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32317334" y="6336220"/>
            <a:ext cx="4258666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 smtClean="0"/>
              <a:t>“Minus” strand-specific </a:t>
            </a:r>
          </a:p>
          <a:p>
            <a:pPr algn="ctr"/>
            <a:r>
              <a:rPr lang="en-US" sz="3200" b="1" dirty="0" smtClean="0"/>
              <a:t>Tag 2</a:t>
            </a:r>
            <a:endParaRPr lang="en-CA" sz="32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4853036" y="2136364"/>
            <a:ext cx="377058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Annealing </a:t>
            </a:r>
            <a:r>
              <a:rPr lang="en-US" sz="3200" b="1" dirty="0" err="1" smtClean="0"/>
              <a:t>mispairing</a:t>
            </a:r>
            <a:endParaRPr lang="en-CA" sz="3200" b="1" dirty="0"/>
          </a:p>
        </p:txBody>
      </p:sp>
      <p:sp>
        <p:nvSpPr>
          <p:cNvPr id="8" name="Down Arrow 7"/>
          <p:cNvSpPr/>
          <p:nvPr/>
        </p:nvSpPr>
        <p:spPr>
          <a:xfrm>
            <a:off x="6463862" y="2837793"/>
            <a:ext cx="536028" cy="1082170"/>
          </a:xfrm>
          <a:prstGeom prst="downArrow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8" name="Down Arrow 17"/>
          <p:cNvSpPr/>
          <p:nvPr/>
        </p:nvSpPr>
        <p:spPr>
          <a:xfrm flipV="1">
            <a:off x="6516414" y="6368463"/>
            <a:ext cx="536028" cy="1082170"/>
          </a:xfrm>
          <a:prstGeom prst="downArrow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9" name="TextBox 18"/>
          <p:cNvSpPr txBox="1"/>
          <p:nvPr/>
        </p:nvSpPr>
        <p:spPr>
          <a:xfrm>
            <a:off x="4909646" y="7558714"/>
            <a:ext cx="377058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Annealing </a:t>
            </a:r>
            <a:r>
              <a:rPr lang="en-US" sz="3200" b="1" dirty="0" err="1" smtClean="0"/>
              <a:t>mispairing</a:t>
            </a:r>
            <a:endParaRPr lang="en-CA" sz="3200" b="1" dirty="0"/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4"/>
          <a:srcRect l="30080" t="-16423" r="30977" b="1467"/>
          <a:stretch/>
        </p:blipFill>
        <p:spPr>
          <a:xfrm>
            <a:off x="11824138" y="9257429"/>
            <a:ext cx="13463752" cy="882870"/>
          </a:xfrm>
          <a:prstGeom prst="rect">
            <a:avLst/>
          </a:prstGeom>
        </p:spPr>
      </p:pic>
      <p:sp>
        <p:nvSpPr>
          <p:cNvPr id="26" name="5-Point Star 25"/>
          <p:cNvSpPr/>
          <p:nvPr/>
        </p:nvSpPr>
        <p:spPr>
          <a:xfrm>
            <a:off x="15866557" y="9257429"/>
            <a:ext cx="882870" cy="882870"/>
          </a:xfrm>
          <a:prstGeom prst="star5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9" name="TextBox 8"/>
          <p:cNvSpPr txBox="1"/>
          <p:nvPr/>
        </p:nvSpPr>
        <p:spPr>
          <a:xfrm>
            <a:off x="13658643" y="10531366"/>
            <a:ext cx="5803192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TRUE MUTATION</a:t>
            </a:r>
            <a:endParaRPr lang="en-CA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32469" y="4268687"/>
            <a:ext cx="99077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0000FF"/>
                </a:solidFill>
              </a:rPr>
              <a:t>FWD</a:t>
            </a:r>
            <a:endParaRPr lang="en-US" sz="3200" dirty="0">
              <a:solidFill>
                <a:srgbClr val="0000FF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94351" y="5616267"/>
            <a:ext cx="840695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REV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24" name="Down Arrow 7"/>
          <p:cNvSpPr/>
          <p:nvPr/>
        </p:nvSpPr>
        <p:spPr>
          <a:xfrm>
            <a:off x="16054332" y="7972500"/>
            <a:ext cx="536028" cy="1082170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9" name="5-Point Star 28"/>
          <p:cNvSpPr/>
          <p:nvPr/>
        </p:nvSpPr>
        <p:spPr>
          <a:xfrm>
            <a:off x="15829927" y="3903215"/>
            <a:ext cx="882870" cy="882870"/>
          </a:xfrm>
          <a:prstGeom prst="star5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1" name="TextBox 30"/>
          <p:cNvSpPr txBox="1"/>
          <p:nvPr/>
        </p:nvSpPr>
        <p:spPr>
          <a:xfrm>
            <a:off x="1400287" y="16547604"/>
            <a:ext cx="33694031" cy="2154371"/>
          </a:xfrm>
          <a:prstGeom prst="rect">
            <a:avLst/>
          </a:prstGeom>
          <a:noFill/>
        </p:spPr>
        <p:txBody>
          <a:bodyPr wrap="none" lIns="182816" tIns="91408" rIns="182816" bIns="91408" rtlCol="0">
            <a:spAutoFit/>
          </a:bodyPr>
          <a:lstStyle/>
          <a:p>
            <a:pPr algn="ctr"/>
            <a:r>
              <a:rPr lang="en-US" dirty="0" smtClean="0"/>
              <a:t>Importantly, &gt;97% of the duplexes showed 0 (&gt;80%) or 1 annealing artifact across the 12-nucleotide</a:t>
            </a:r>
          </a:p>
          <a:p>
            <a:pPr algn="ctr"/>
            <a:r>
              <a:rPr lang="en-US" dirty="0" smtClean="0"/>
              <a:t>barcode (6+6) flanking the ligation site.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79900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50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150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150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150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7" presetClass="emph" presetSubtype="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1500" autoRev="1" fill="remove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2" dur="1500" autoRev="1" fill="remove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3" dur="1500" autoRev="1" fill="remove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1500" autoRev="1" fill="remove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7" presetClass="emph" presetSubtype="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1500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7" dur="1500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8" dur="1500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1500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8" grpId="0" animBg="1"/>
      <p:bldP spid="2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4270" y="468708"/>
            <a:ext cx="17195800" cy="63441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7812" y="5152837"/>
            <a:ext cx="17208500" cy="647101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4990" y="8315327"/>
            <a:ext cx="17183100" cy="710542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9778" y="2012938"/>
            <a:ext cx="17195800" cy="67247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9778" y="3595233"/>
            <a:ext cx="17208500" cy="63441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9778" y="6696382"/>
            <a:ext cx="17208500" cy="69785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453100" y="4825710"/>
            <a:ext cx="17386300" cy="50753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453100" y="6564883"/>
            <a:ext cx="17386300" cy="50753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8453100" y="8304057"/>
            <a:ext cx="17386300" cy="50753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453100" y="10043233"/>
            <a:ext cx="17386300" cy="50753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8453100" y="1347362"/>
            <a:ext cx="17386300" cy="50753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8453100" y="3086536"/>
            <a:ext cx="17386300" cy="507530"/>
          </a:xfrm>
          <a:prstGeom prst="rect">
            <a:avLst/>
          </a:prstGeom>
        </p:spPr>
      </p:pic>
      <p:sp>
        <p:nvSpPr>
          <p:cNvPr id="2" name="Frame 1"/>
          <p:cNvSpPr/>
          <p:nvPr/>
        </p:nvSpPr>
        <p:spPr>
          <a:xfrm>
            <a:off x="655027" y="15193596"/>
            <a:ext cx="35184374" cy="4884789"/>
          </a:xfrm>
          <a:prstGeom prst="frame">
            <a:avLst>
              <a:gd name="adj1" fmla="val 11851"/>
            </a:avLst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82816" tIns="91408" rIns="182816" bIns="91408"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778785" y="17001600"/>
            <a:ext cx="24520974" cy="1168470"/>
          </a:xfrm>
          <a:prstGeom prst="rect">
            <a:avLst/>
          </a:prstGeom>
          <a:noFill/>
        </p:spPr>
        <p:txBody>
          <a:bodyPr wrap="none" lIns="182816" tIns="91408" rIns="182816" bIns="91408" rtlCol="0">
            <a:spAutoFit/>
          </a:bodyPr>
          <a:lstStyle/>
          <a:p>
            <a:r>
              <a:rPr lang="en-US" dirty="0" smtClean="0"/>
              <a:t>These are, basically, modified Illumina-style sequencing oligonucleotides.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7904508" y="10250871"/>
            <a:ext cx="834904" cy="922476"/>
          </a:xfrm>
          <a:prstGeom prst="rect">
            <a:avLst/>
          </a:prstGeom>
          <a:noFill/>
        </p:spPr>
        <p:txBody>
          <a:bodyPr wrap="none" lIns="182816" tIns="91408" rIns="182816" bIns="91408" rtlCol="0">
            <a:spAutoFit/>
          </a:bodyPr>
          <a:lstStyle/>
          <a:p>
            <a:r>
              <a:rPr lang="en-US" sz="4800" dirty="0"/>
              <a:t>5’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5741096" y="10227803"/>
            <a:ext cx="834904" cy="922476"/>
          </a:xfrm>
          <a:prstGeom prst="rect">
            <a:avLst/>
          </a:prstGeom>
          <a:noFill/>
        </p:spPr>
        <p:txBody>
          <a:bodyPr wrap="none" lIns="182816" tIns="91408" rIns="182816" bIns="91408" rtlCol="0">
            <a:spAutoFit/>
          </a:bodyPr>
          <a:lstStyle/>
          <a:p>
            <a:r>
              <a:rPr lang="en-US" sz="4800" dirty="0"/>
              <a:t>3’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7466764" y="8811588"/>
            <a:ext cx="834904" cy="922476"/>
          </a:xfrm>
          <a:prstGeom prst="rect">
            <a:avLst/>
          </a:prstGeom>
          <a:noFill/>
        </p:spPr>
        <p:txBody>
          <a:bodyPr wrap="none" lIns="182816" tIns="91408" rIns="182816" bIns="91408" rtlCol="0">
            <a:spAutoFit/>
          </a:bodyPr>
          <a:lstStyle/>
          <a:p>
            <a:r>
              <a:rPr lang="en-US" sz="4800" dirty="0"/>
              <a:t>5’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-92360" y="8662936"/>
            <a:ext cx="834904" cy="922476"/>
          </a:xfrm>
          <a:prstGeom prst="rect">
            <a:avLst/>
          </a:prstGeom>
          <a:noFill/>
        </p:spPr>
        <p:txBody>
          <a:bodyPr wrap="none" lIns="182816" tIns="91408" rIns="182816" bIns="91408" rtlCol="0">
            <a:spAutoFit/>
          </a:bodyPr>
          <a:lstStyle/>
          <a:p>
            <a:r>
              <a:rPr lang="en-US" sz="4800" dirty="0"/>
              <a:t>3’</a:t>
            </a:r>
          </a:p>
        </p:txBody>
      </p:sp>
    </p:spTree>
    <p:extLst>
      <p:ext uri="{BB962C8B-B14F-4D97-AF65-F5344CB8AC3E}">
        <p14:creationId xmlns:p14="http://schemas.microsoft.com/office/powerpoint/2010/main" val="21814314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4270" y="468708"/>
            <a:ext cx="17195800" cy="634413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7812" y="5152837"/>
            <a:ext cx="17208500" cy="647101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4990" y="8315327"/>
            <a:ext cx="17183100" cy="710542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9778" y="2012938"/>
            <a:ext cx="17195800" cy="67247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9778" y="3595233"/>
            <a:ext cx="17208500" cy="63441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9778" y="6696382"/>
            <a:ext cx="17208500" cy="69785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453100" y="4825710"/>
            <a:ext cx="17386300" cy="50753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453100" y="6564883"/>
            <a:ext cx="17386300" cy="50753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8453100" y="8304057"/>
            <a:ext cx="17386300" cy="50753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453100" y="10043233"/>
            <a:ext cx="17386300" cy="50753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8453100" y="1347362"/>
            <a:ext cx="17386300" cy="50753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8453100" y="3086536"/>
            <a:ext cx="17386300" cy="507530"/>
          </a:xfrm>
          <a:prstGeom prst="rect">
            <a:avLst/>
          </a:prstGeom>
        </p:spPr>
      </p:pic>
      <p:sp>
        <p:nvSpPr>
          <p:cNvPr id="2" name="Frame 1"/>
          <p:cNvSpPr/>
          <p:nvPr/>
        </p:nvSpPr>
        <p:spPr>
          <a:xfrm>
            <a:off x="655027" y="15193596"/>
            <a:ext cx="35184374" cy="4884789"/>
          </a:xfrm>
          <a:prstGeom prst="frame">
            <a:avLst>
              <a:gd name="adj1" fmla="val 11851"/>
            </a:avLst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82816" tIns="91408" rIns="182816" bIns="91408"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968844" y="17001600"/>
            <a:ext cx="24277720" cy="1168470"/>
          </a:xfrm>
          <a:prstGeom prst="rect">
            <a:avLst/>
          </a:prstGeom>
          <a:noFill/>
        </p:spPr>
        <p:txBody>
          <a:bodyPr wrap="none" lIns="182816" tIns="91408" rIns="182816" bIns="91408" rtlCol="0">
            <a:spAutoFit/>
          </a:bodyPr>
          <a:lstStyle/>
          <a:p>
            <a:r>
              <a:rPr lang="en-US" dirty="0" smtClean="0"/>
              <a:t>The first modification relates to the inclusion of a </a:t>
            </a:r>
            <a:r>
              <a:rPr lang="en-US" dirty="0" err="1" smtClean="0"/>
              <a:t>trinucleotide</a:t>
            </a:r>
            <a:r>
              <a:rPr lang="en-US" dirty="0" smtClean="0"/>
              <a:t> fixed tag.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7904508" y="10250871"/>
            <a:ext cx="834904" cy="922476"/>
          </a:xfrm>
          <a:prstGeom prst="rect">
            <a:avLst/>
          </a:prstGeom>
          <a:noFill/>
        </p:spPr>
        <p:txBody>
          <a:bodyPr wrap="none" lIns="182816" tIns="91408" rIns="182816" bIns="91408" rtlCol="0">
            <a:spAutoFit/>
          </a:bodyPr>
          <a:lstStyle/>
          <a:p>
            <a:r>
              <a:rPr lang="en-US" sz="4800" dirty="0"/>
              <a:t>5’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5741096" y="10227803"/>
            <a:ext cx="834904" cy="922476"/>
          </a:xfrm>
          <a:prstGeom prst="rect">
            <a:avLst/>
          </a:prstGeom>
          <a:noFill/>
        </p:spPr>
        <p:txBody>
          <a:bodyPr wrap="none" lIns="182816" tIns="91408" rIns="182816" bIns="91408" rtlCol="0">
            <a:spAutoFit/>
          </a:bodyPr>
          <a:lstStyle/>
          <a:p>
            <a:r>
              <a:rPr lang="en-US" sz="4800" dirty="0"/>
              <a:t>3’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7466764" y="8811588"/>
            <a:ext cx="834904" cy="922476"/>
          </a:xfrm>
          <a:prstGeom prst="rect">
            <a:avLst/>
          </a:prstGeom>
          <a:noFill/>
        </p:spPr>
        <p:txBody>
          <a:bodyPr wrap="none" lIns="182816" tIns="91408" rIns="182816" bIns="91408" rtlCol="0">
            <a:spAutoFit/>
          </a:bodyPr>
          <a:lstStyle/>
          <a:p>
            <a:r>
              <a:rPr lang="en-US" sz="4800" dirty="0"/>
              <a:t>5’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-92360" y="8662936"/>
            <a:ext cx="834904" cy="922476"/>
          </a:xfrm>
          <a:prstGeom prst="rect">
            <a:avLst/>
          </a:prstGeom>
          <a:noFill/>
        </p:spPr>
        <p:txBody>
          <a:bodyPr wrap="none" lIns="182816" tIns="91408" rIns="182816" bIns="91408" rtlCol="0">
            <a:spAutoFit/>
          </a:bodyPr>
          <a:lstStyle/>
          <a:p>
            <a:r>
              <a:rPr lang="en-US" sz="4800" dirty="0"/>
              <a:t>3’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0283567" y="8606434"/>
            <a:ext cx="697819" cy="923265"/>
          </a:xfrm>
          <a:prstGeom prst="rect">
            <a:avLst/>
          </a:prstGeom>
          <a:noFill/>
        </p:spPr>
        <p:txBody>
          <a:bodyPr wrap="none" lIns="182816" tIns="91408" rIns="182816" bIns="91408" rtlCol="0">
            <a:spAutoFit/>
          </a:bodyPr>
          <a:lstStyle/>
          <a:p>
            <a:r>
              <a:rPr lang="en-US" sz="4800" dirty="0">
                <a:solidFill>
                  <a:srgbClr val="3366FF"/>
                </a:solidFill>
              </a:rPr>
              <a:t>C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0761630" y="8606434"/>
            <a:ext cx="725069" cy="923265"/>
          </a:xfrm>
          <a:prstGeom prst="rect">
            <a:avLst/>
          </a:prstGeom>
          <a:noFill/>
        </p:spPr>
        <p:txBody>
          <a:bodyPr wrap="none" lIns="182816" tIns="91408" rIns="182816" bIns="91408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</a:rPr>
              <a:t>A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1256231" y="8606434"/>
            <a:ext cx="757129" cy="923265"/>
          </a:xfrm>
          <a:prstGeom prst="rect">
            <a:avLst/>
          </a:prstGeom>
          <a:noFill/>
        </p:spPr>
        <p:txBody>
          <a:bodyPr wrap="none" lIns="182816" tIns="91408" rIns="182816" bIns="91408" rtlCol="0">
            <a:spAutoFit/>
          </a:bodyPr>
          <a:lstStyle/>
          <a:p>
            <a:r>
              <a:rPr lang="en-US" sz="4800" dirty="0">
                <a:solidFill>
                  <a:srgbClr val="FFD73B"/>
                </a:solidFill>
              </a:rPr>
              <a:t>G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8222808" y="10358324"/>
            <a:ext cx="725069" cy="923265"/>
          </a:xfrm>
          <a:prstGeom prst="rect">
            <a:avLst/>
          </a:prstGeom>
          <a:noFill/>
        </p:spPr>
        <p:txBody>
          <a:bodyPr wrap="none" lIns="182816" tIns="91408" rIns="182816" bIns="91408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</a:rPr>
              <a:t>A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28702097" y="10358324"/>
            <a:ext cx="757129" cy="923265"/>
          </a:xfrm>
          <a:prstGeom prst="rect">
            <a:avLst/>
          </a:prstGeom>
          <a:noFill/>
        </p:spPr>
        <p:txBody>
          <a:bodyPr wrap="none" lIns="182816" tIns="91408" rIns="182816" bIns="91408" rtlCol="0">
            <a:spAutoFit/>
          </a:bodyPr>
          <a:lstStyle/>
          <a:p>
            <a:r>
              <a:rPr lang="en-US" sz="4800" dirty="0">
                <a:solidFill>
                  <a:srgbClr val="FFD73B"/>
                </a:solidFill>
              </a:rPr>
              <a:t>G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29250608" y="10358324"/>
            <a:ext cx="668965" cy="923265"/>
          </a:xfrm>
          <a:prstGeom prst="rect">
            <a:avLst/>
          </a:prstGeom>
          <a:noFill/>
        </p:spPr>
        <p:txBody>
          <a:bodyPr wrap="none" lIns="182816" tIns="91408" rIns="182816" bIns="91408" rtlCol="0">
            <a:spAutoFit/>
          </a:bodyPr>
          <a:lstStyle/>
          <a:p>
            <a:r>
              <a:rPr lang="en-US" sz="4800" dirty="0">
                <a:solidFill>
                  <a:srgbClr val="008000"/>
                </a:solidFill>
              </a:rPr>
              <a:t>T</a:t>
            </a:r>
          </a:p>
        </p:txBody>
      </p:sp>
    </p:spTree>
    <p:extLst>
      <p:ext uri="{BB962C8B-B14F-4D97-AF65-F5344CB8AC3E}">
        <p14:creationId xmlns:p14="http://schemas.microsoft.com/office/powerpoint/2010/main" val="540846079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4" grpId="0"/>
      <p:bldP spid="25" grpId="0"/>
      <p:bldP spid="26" grpId="0"/>
      <p:bldP spid="27" grpId="0"/>
      <p:bldP spid="2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4270" y="468708"/>
            <a:ext cx="17195800" cy="634413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7812" y="5152837"/>
            <a:ext cx="17208500" cy="647101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4990" y="8315327"/>
            <a:ext cx="17183100" cy="710542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9778" y="2012938"/>
            <a:ext cx="17195800" cy="67247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9778" y="3595233"/>
            <a:ext cx="17208500" cy="63441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9778" y="6696382"/>
            <a:ext cx="17208500" cy="69785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453100" y="4825710"/>
            <a:ext cx="17386300" cy="50753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453100" y="6564883"/>
            <a:ext cx="17386300" cy="50753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8453100" y="8304057"/>
            <a:ext cx="17386300" cy="50753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453100" y="10043233"/>
            <a:ext cx="17386300" cy="50753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8453100" y="1347362"/>
            <a:ext cx="17386300" cy="50753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8453100" y="3086536"/>
            <a:ext cx="17386300" cy="507530"/>
          </a:xfrm>
          <a:prstGeom prst="rect">
            <a:avLst/>
          </a:prstGeom>
        </p:spPr>
      </p:pic>
      <p:sp>
        <p:nvSpPr>
          <p:cNvPr id="2" name="Frame 1"/>
          <p:cNvSpPr/>
          <p:nvPr/>
        </p:nvSpPr>
        <p:spPr>
          <a:xfrm>
            <a:off x="655027" y="15193596"/>
            <a:ext cx="35184374" cy="4884789"/>
          </a:xfrm>
          <a:prstGeom prst="frame">
            <a:avLst>
              <a:gd name="adj1" fmla="val 11851"/>
            </a:avLst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82816" tIns="91408" rIns="182816" bIns="91408"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240600" y="16133153"/>
            <a:ext cx="31465856" cy="3139256"/>
          </a:xfrm>
          <a:prstGeom prst="rect">
            <a:avLst/>
          </a:prstGeom>
          <a:noFill/>
        </p:spPr>
        <p:txBody>
          <a:bodyPr wrap="none" lIns="182816" tIns="91408" rIns="182816" bIns="91408" rtlCol="0">
            <a:spAutoFit/>
          </a:bodyPr>
          <a:lstStyle/>
          <a:p>
            <a:pPr algn="ctr"/>
            <a:r>
              <a:rPr lang="en-US" dirty="0" smtClean="0"/>
              <a:t>The second modification involves a 12-nucleotide semi-degenerate barcode that is generated </a:t>
            </a:r>
          </a:p>
          <a:p>
            <a:pPr algn="ctr"/>
            <a:r>
              <a:rPr lang="en-US" dirty="0" smtClean="0"/>
              <a:t>during oligonucleotide synthesis; it is expected to generate as many as </a:t>
            </a:r>
            <a:r>
              <a:rPr lang="en-US" b="1" dirty="0" smtClean="0">
                <a:solidFill>
                  <a:srgbClr val="FF0000"/>
                </a:solidFill>
              </a:rPr>
              <a:t>4,096</a:t>
            </a:r>
            <a:r>
              <a:rPr lang="en-US" dirty="0" smtClean="0"/>
              <a:t> unique </a:t>
            </a:r>
          </a:p>
          <a:p>
            <a:pPr algn="ctr"/>
            <a:r>
              <a:rPr lang="en-US" dirty="0" smtClean="0"/>
              <a:t>combinations per adapter.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7904508" y="10250871"/>
            <a:ext cx="834904" cy="922476"/>
          </a:xfrm>
          <a:prstGeom prst="rect">
            <a:avLst/>
          </a:prstGeom>
          <a:noFill/>
        </p:spPr>
        <p:txBody>
          <a:bodyPr wrap="none" lIns="182816" tIns="91408" rIns="182816" bIns="91408" rtlCol="0">
            <a:spAutoFit/>
          </a:bodyPr>
          <a:lstStyle/>
          <a:p>
            <a:r>
              <a:rPr lang="en-US" sz="4800" dirty="0"/>
              <a:t>5’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5741096" y="10227803"/>
            <a:ext cx="834904" cy="922476"/>
          </a:xfrm>
          <a:prstGeom prst="rect">
            <a:avLst/>
          </a:prstGeom>
          <a:noFill/>
        </p:spPr>
        <p:txBody>
          <a:bodyPr wrap="none" lIns="182816" tIns="91408" rIns="182816" bIns="91408" rtlCol="0">
            <a:spAutoFit/>
          </a:bodyPr>
          <a:lstStyle/>
          <a:p>
            <a:r>
              <a:rPr lang="en-US" sz="4800" dirty="0"/>
              <a:t>3’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7466764" y="8811588"/>
            <a:ext cx="834904" cy="922476"/>
          </a:xfrm>
          <a:prstGeom prst="rect">
            <a:avLst/>
          </a:prstGeom>
          <a:noFill/>
        </p:spPr>
        <p:txBody>
          <a:bodyPr wrap="none" lIns="182816" tIns="91408" rIns="182816" bIns="91408" rtlCol="0">
            <a:spAutoFit/>
          </a:bodyPr>
          <a:lstStyle/>
          <a:p>
            <a:r>
              <a:rPr lang="en-US" sz="4800" dirty="0"/>
              <a:t>5’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-92360" y="8662936"/>
            <a:ext cx="834904" cy="922476"/>
          </a:xfrm>
          <a:prstGeom prst="rect">
            <a:avLst/>
          </a:prstGeom>
          <a:noFill/>
        </p:spPr>
        <p:txBody>
          <a:bodyPr wrap="none" lIns="182816" tIns="91408" rIns="182816" bIns="91408" rtlCol="0">
            <a:spAutoFit/>
          </a:bodyPr>
          <a:lstStyle/>
          <a:p>
            <a:r>
              <a:rPr lang="en-US" sz="4800" dirty="0"/>
              <a:t>3’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9604504" y="10465550"/>
            <a:ext cx="830996" cy="799480"/>
          </a:xfrm>
          <a:prstGeom prst="rect">
            <a:avLst/>
          </a:prstGeom>
          <a:noFill/>
        </p:spPr>
        <p:txBody>
          <a:bodyPr wrap="none" lIns="182816" tIns="91408" rIns="182816" bIns="91408" rtlCol="0">
            <a:spAutoFit/>
          </a:bodyPr>
          <a:lstStyle/>
          <a:p>
            <a:r>
              <a:rPr lang="en-US" sz="4000" dirty="0"/>
              <a:t>W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30170622" y="10465550"/>
            <a:ext cx="605024" cy="799480"/>
          </a:xfrm>
          <a:prstGeom prst="rect">
            <a:avLst/>
          </a:prstGeom>
          <a:noFill/>
        </p:spPr>
        <p:txBody>
          <a:bodyPr wrap="none" lIns="182816" tIns="91408" rIns="182816" bIns="91408" rtlCol="0">
            <a:spAutoFit/>
          </a:bodyPr>
          <a:lstStyle/>
          <a:p>
            <a:r>
              <a:rPr lang="en-US" sz="4000" dirty="0"/>
              <a:t>S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0510768" y="10465550"/>
            <a:ext cx="807904" cy="799480"/>
          </a:xfrm>
          <a:prstGeom prst="rect">
            <a:avLst/>
          </a:prstGeom>
          <a:noFill/>
        </p:spPr>
        <p:txBody>
          <a:bodyPr wrap="none" lIns="182816" tIns="91408" rIns="182816" bIns="91408" rtlCol="0">
            <a:spAutoFit/>
          </a:bodyPr>
          <a:lstStyle/>
          <a:p>
            <a:r>
              <a:rPr lang="en-US" sz="4000" dirty="0"/>
              <a:t>M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1053794" y="10465550"/>
            <a:ext cx="651460" cy="799480"/>
          </a:xfrm>
          <a:prstGeom prst="rect">
            <a:avLst/>
          </a:prstGeom>
          <a:noFill/>
        </p:spPr>
        <p:txBody>
          <a:bodyPr wrap="none" lIns="182816" tIns="91408" rIns="182816" bIns="91408" rtlCol="0">
            <a:spAutoFit/>
          </a:bodyPr>
          <a:lstStyle/>
          <a:p>
            <a:r>
              <a:rPr lang="en-US" sz="4000" dirty="0"/>
              <a:t>R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1486558" y="10465550"/>
            <a:ext cx="830996" cy="799480"/>
          </a:xfrm>
          <a:prstGeom prst="rect">
            <a:avLst/>
          </a:prstGeom>
          <a:noFill/>
        </p:spPr>
        <p:txBody>
          <a:bodyPr wrap="none" lIns="182816" tIns="91408" rIns="182816" bIns="91408" rtlCol="0">
            <a:spAutoFit/>
          </a:bodyPr>
          <a:lstStyle/>
          <a:p>
            <a:r>
              <a:rPr lang="en-US" sz="4000" dirty="0"/>
              <a:t>W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32083464" y="10465550"/>
            <a:ext cx="605024" cy="799480"/>
          </a:xfrm>
          <a:prstGeom prst="rect">
            <a:avLst/>
          </a:prstGeom>
          <a:noFill/>
        </p:spPr>
        <p:txBody>
          <a:bodyPr wrap="none" lIns="182816" tIns="91408" rIns="182816" bIns="91408" rtlCol="0">
            <a:spAutoFit/>
          </a:bodyPr>
          <a:lstStyle/>
          <a:p>
            <a:r>
              <a:rPr lang="en-US" sz="4000" dirty="0"/>
              <a:t>S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32423610" y="10465550"/>
            <a:ext cx="625812" cy="799480"/>
          </a:xfrm>
          <a:prstGeom prst="rect">
            <a:avLst/>
          </a:prstGeom>
          <a:noFill/>
        </p:spPr>
        <p:txBody>
          <a:bodyPr wrap="none" lIns="182816" tIns="91408" rIns="182816" bIns="91408" rtlCol="0">
            <a:spAutoFit/>
          </a:bodyPr>
          <a:lstStyle/>
          <a:p>
            <a:r>
              <a:rPr lang="en-US" sz="4000" dirty="0"/>
              <a:t>Y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32784544" y="10465550"/>
            <a:ext cx="830996" cy="799480"/>
          </a:xfrm>
          <a:prstGeom prst="rect">
            <a:avLst/>
          </a:prstGeom>
          <a:noFill/>
        </p:spPr>
        <p:txBody>
          <a:bodyPr wrap="none" lIns="182816" tIns="91408" rIns="182816" bIns="91408" rtlCol="0">
            <a:spAutoFit/>
          </a:bodyPr>
          <a:lstStyle/>
          <a:p>
            <a:r>
              <a:rPr lang="en-US" sz="4000" dirty="0"/>
              <a:t>W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33350662" y="10465550"/>
            <a:ext cx="651460" cy="799480"/>
          </a:xfrm>
          <a:prstGeom prst="rect">
            <a:avLst/>
          </a:prstGeom>
          <a:noFill/>
        </p:spPr>
        <p:txBody>
          <a:bodyPr wrap="none" lIns="182816" tIns="91408" rIns="182816" bIns="91408" rtlCol="0">
            <a:spAutoFit/>
          </a:bodyPr>
          <a:lstStyle/>
          <a:p>
            <a:r>
              <a:rPr lang="en-US" sz="4000" dirty="0"/>
              <a:t>K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33706456" y="10465550"/>
            <a:ext cx="807904" cy="799480"/>
          </a:xfrm>
          <a:prstGeom prst="rect">
            <a:avLst/>
          </a:prstGeom>
          <a:noFill/>
        </p:spPr>
        <p:txBody>
          <a:bodyPr wrap="none" lIns="182816" tIns="91408" rIns="182816" bIns="91408" rtlCol="0">
            <a:spAutoFit/>
          </a:bodyPr>
          <a:lstStyle/>
          <a:p>
            <a:r>
              <a:rPr lang="en-US" sz="4000" dirty="0"/>
              <a:t>M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34249482" y="10465550"/>
            <a:ext cx="830996" cy="799480"/>
          </a:xfrm>
          <a:prstGeom prst="rect">
            <a:avLst/>
          </a:prstGeom>
          <a:noFill/>
        </p:spPr>
        <p:txBody>
          <a:bodyPr wrap="none" lIns="182816" tIns="91408" rIns="182816" bIns="91408" rtlCol="0">
            <a:spAutoFit/>
          </a:bodyPr>
          <a:lstStyle/>
          <a:p>
            <a:r>
              <a:rPr lang="en-US" sz="4000" dirty="0"/>
              <a:t>W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34815590" y="10465550"/>
            <a:ext cx="830996" cy="799480"/>
          </a:xfrm>
          <a:prstGeom prst="rect">
            <a:avLst/>
          </a:prstGeom>
          <a:noFill/>
        </p:spPr>
        <p:txBody>
          <a:bodyPr wrap="none" lIns="182816" tIns="91408" rIns="182816" bIns="91408" rtlCol="0">
            <a:spAutoFit/>
          </a:bodyPr>
          <a:lstStyle/>
          <a:p>
            <a:r>
              <a:rPr lang="en-US" sz="4000" dirty="0"/>
              <a:t>W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16855244" y="8825366"/>
            <a:ext cx="830996" cy="799480"/>
          </a:xfrm>
          <a:prstGeom prst="rect">
            <a:avLst/>
          </a:prstGeom>
          <a:noFill/>
        </p:spPr>
        <p:txBody>
          <a:bodyPr wrap="none" lIns="182816" tIns="91408" rIns="182816" bIns="91408" rtlCol="0">
            <a:spAutoFit/>
          </a:bodyPr>
          <a:lstStyle/>
          <a:p>
            <a:r>
              <a:rPr lang="en-US" sz="4000" dirty="0"/>
              <a:t>W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16313378" y="8825366"/>
            <a:ext cx="830996" cy="799480"/>
          </a:xfrm>
          <a:prstGeom prst="rect">
            <a:avLst/>
          </a:prstGeom>
          <a:noFill/>
        </p:spPr>
        <p:txBody>
          <a:bodyPr wrap="none" lIns="182816" tIns="91408" rIns="182816" bIns="91408" rtlCol="0">
            <a:spAutoFit/>
          </a:bodyPr>
          <a:lstStyle/>
          <a:p>
            <a:r>
              <a:rPr lang="en-US" sz="4000" dirty="0"/>
              <a:t>W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15962394" y="8825366"/>
            <a:ext cx="651460" cy="799480"/>
          </a:xfrm>
          <a:prstGeom prst="rect">
            <a:avLst/>
          </a:prstGeom>
          <a:noFill/>
        </p:spPr>
        <p:txBody>
          <a:bodyPr wrap="none" lIns="182816" tIns="91408" rIns="182816" bIns="91408" rtlCol="0">
            <a:spAutoFit/>
          </a:bodyPr>
          <a:lstStyle/>
          <a:p>
            <a:r>
              <a:rPr lang="en-US" sz="4000" dirty="0"/>
              <a:t>K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15446976" y="8825366"/>
            <a:ext cx="807904" cy="799480"/>
          </a:xfrm>
          <a:prstGeom prst="rect">
            <a:avLst/>
          </a:prstGeom>
          <a:noFill/>
        </p:spPr>
        <p:txBody>
          <a:bodyPr wrap="none" lIns="182816" tIns="91408" rIns="182816" bIns="91408" rtlCol="0">
            <a:spAutoFit/>
          </a:bodyPr>
          <a:lstStyle/>
          <a:p>
            <a:r>
              <a:rPr lang="en-US" sz="4000" dirty="0"/>
              <a:t>M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14951014" y="8825366"/>
            <a:ext cx="830996" cy="799480"/>
          </a:xfrm>
          <a:prstGeom prst="rect">
            <a:avLst/>
          </a:prstGeom>
          <a:noFill/>
        </p:spPr>
        <p:txBody>
          <a:bodyPr wrap="none" lIns="182816" tIns="91408" rIns="182816" bIns="91408" rtlCol="0">
            <a:spAutoFit/>
          </a:bodyPr>
          <a:lstStyle/>
          <a:p>
            <a:r>
              <a:rPr lang="en-US" sz="4000" dirty="0"/>
              <a:t>W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4598566" y="8825366"/>
            <a:ext cx="651460" cy="799480"/>
          </a:xfrm>
          <a:prstGeom prst="rect">
            <a:avLst/>
          </a:prstGeom>
          <a:noFill/>
        </p:spPr>
        <p:txBody>
          <a:bodyPr wrap="none" lIns="182816" tIns="91408" rIns="182816" bIns="91408" rtlCol="0">
            <a:spAutoFit/>
          </a:bodyPr>
          <a:lstStyle/>
          <a:p>
            <a:r>
              <a:rPr lang="en-US" sz="4000" dirty="0"/>
              <a:t>R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14203436" y="8825366"/>
            <a:ext cx="605024" cy="799480"/>
          </a:xfrm>
          <a:prstGeom prst="rect">
            <a:avLst/>
          </a:prstGeom>
          <a:noFill/>
        </p:spPr>
        <p:txBody>
          <a:bodyPr wrap="none" lIns="182816" tIns="91408" rIns="182816" bIns="91408" rtlCol="0">
            <a:spAutoFit/>
          </a:bodyPr>
          <a:lstStyle/>
          <a:p>
            <a:r>
              <a:rPr lang="en-US" sz="4000" dirty="0"/>
              <a:t>S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13630504" y="8825366"/>
            <a:ext cx="830996" cy="799480"/>
          </a:xfrm>
          <a:prstGeom prst="rect">
            <a:avLst/>
          </a:prstGeom>
          <a:noFill/>
        </p:spPr>
        <p:txBody>
          <a:bodyPr wrap="none" lIns="182816" tIns="91408" rIns="182816" bIns="91408" rtlCol="0">
            <a:spAutoFit/>
          </a:bodyPr>
          <a:lstStyle/>
          <a:p>
            <a:r>
              <a:rPr lang="en-US" sz="4000" dirty="0"/>
              <a:t>W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13216052" y="8825366"/>
            <a:ext cx="625812" cy="799480"/>
          </a:xfrm>
          <a:prstGeom prst="rect">
            <a:avLst/>
          </a:prstGeom>
          <a:noFill/>
        </p:spPr>
        <p:txBody>
          <a:bodyPr wrap="none" lIns="182816" tIns="91408" rIns="182816" bIns="91408" rtlCol="0">
            <a:spAutoFit/>
          </a:bodyPr>
          <a:lstStyle/>
          <a:p>
            <a:r>
              <a:rPr lang="en-US" sz="4000" dirty="0"/>
              <a:t>Y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12733932" y="8825366"/>
            <a:ext cx="651460" cy="799480"/>
          </a:xfrm>
          <a:prstGeom prst="rect">
            <a:avLst/>
          </a:prstGeom>
          <a:noFill/>
        </p:spPr>
        <p:txBody>
          <a:bodyPr wrap="none" lIns="182816" tIns="91408" rIns="182816" bIns="91408" rtlCol="0">
            <a:spAutoFit/>
          </a:bodyPr>
          <a:lstStyle/>
          <a:p>
            <a:r>
              <a:rPr lang="en-US" sz="4000" dirty="0"/>
              <a:t>K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12312882" y="8825366"/>
            <a:ext cx="605024" cy="799480"/>
          </a:xfrm>
          <a:prstGeom prst="rect">
            <a:avLst/>
          </a:prstGeom>
          <a:noFill/>
        </p:spPr>
        <p:txBody>
          <a:bodyPr wrap="none" lIns="182816" tIns="91408" rIns="182816" bIns="91408" rtlCol="0">
            <a:spAutoFit/>
          </a:bodyPr>
          <a:lstStyle/>
          <a:p>
            <a:r>
              <a:rPr lang="en-US" sz="4000" dirty="0"/>
              <a:t>S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11712380" y="8825366"/>
            <a:ext cx="830996" cy="799480"/>
          </a:xfrm>
          <a:prstGeom prst="rect">
            <a:avLst/>
          </a:prstGeom>
          <a:noFill/>
        </p:spPr>
        <p:txBody>
          <a:bodyPr wrap="none" lIns="182816" tIns="91408" rIns="182816" bIns="91408" rtlCol="0">
            <a:spAutoFit/>
          </a:bodyPr>
          <a:lstStyle/>
          <a:p>
            <a:r>
              <a:rPr lang="en-US" sz="4000" dirty="0"/>
              <a:t>W</a:t>
            </a:r>
          </a:p>
        </p:txBody>
      </p:sp>
    </p:spTree>
    <p:extLst>
      <p:ext uri="{BB962C8B-B14F-4D97-AF65-F5344CB8AC3E}">
        <p14:creationId xmlns:p14="http://schemas.microsoft.com/office/powerpoint/2010/main" val="18098671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0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90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10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20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300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40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60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70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80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90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10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20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300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/>
      <p:bldP spid="45" grpId="0"/>
      <p:bldP spid="4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/>
          <p:cNvSpPr txBox="1"/>
          <p:nvPr/>
        </p:nvSpPr>
        <p:spPr>
          <a:xfrm>
            <a:off x="17466764" y="8811588"/>
            <a:ext cx="834904" cy="922476"/>
          </a:xfrm>
          <a:prstGeom prst="rect">
            <a:avLst/>
          </a:prstGeom>
          <a:noFill/>
        </p:spPr>
        <p:txBody>
          <a:bodyPr wrap="none" lIns="182816" tIns="91408" rIns="182816" bIns="91408" rtlCol="0">
            <a:spAutoFit/>
          </a:bodyPr>
          <a:lstStyle/>
          <a:p>
            <a:r>
              <a:rPr lang="en-US" sz="4800" dirty="0"/>
              <a:t>5’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53100" y="4825710"/>
            <a:ext cx="17386300" cy="50753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53100" y="6564883"/>
            <a:ext cx="17386300" cy="50753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453100" y="8304057"/>
            <a:ext cx="17386300" cy="50753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453100" y="10043233"/>
            <a:ext cx="17386300" cy="50753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453100" y="1347362"/>
            <a:ext cx="17386300" cy="50753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453100" y="3086536"/>
            <a:ext cx="17386300" cy="507530"/>
          </a:xfrm>
          <a:prstGeom prst="rect">
            <a:avLst/>
          </a:prstGeom>
        </p:spPr>
      </p:pic>
      <p:sp>
        <p:nvSpPr>
          <p:cNvPr id="2" name="Frame 1"/>
          <p:cNvSpPr/>
          <p:nvPr/>
        </p:nvSpPr>
        <p:spPr>
          <a:xfrm>
            <a:off x="655027" y="15193596"/>
            <a:ext cx="35184374" cy="4884789"/>
          </a:xfrm>
          <a:prstGeom prst="frame">
            <a:avLst>
              <a:gd name="adj1" fmla="val 11851"/>
            </a:avLst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82816" tIns="91408" rIns="182816" bIns="91408"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622311" y="16518054"/>
            <a:ext cx="29249802" cy="2152443"/>
          </a:xfrm>
          <a:prstGeom prst="rect">
            <a:avLst/>
          </a:prstGeom>
          <a:noFill/>
        </p:spPr>
        <p:txBody>
          <a:bodyPr wrap="none" lIns="182816" tIns="91408" rIns="182816" bIns="91408" rtlCol="0">
            <a:spAutoFit/>
          </a:bodyPr>
          <a:lstStyle/>
          <a:p>
            <a:pPr algn="ctr"/>
            <a:r>
              <a:rPr lang="en-US" dirty="0" smtClean="0"/>
              <a:t>One of the oligonucleotides is phosphorylated at the 5’ end; the other oligonucleotide </a:t>
            </a:r>
          </a:p>
          <a:p>
            <a:pPr algn="ctr"/>
            <a:r>
              <a:rPr lang="en-US" dirty="0"/>
              <a:t>h</a:t>
            </a:r>
            <a:r>
              <a:rPr lang="en-US" dirty="0" smtClean="0"/>
              <a:t>as a 3’ thymine protected by </a:t>
            </a:r>
            <a:r>
              <a:rPr lang="en-US" dirty="0"/>
              <a:t>a </a:t>
            </a:r>
            <a:r>
              <a:rPr lang="en-US" dirty="0" err="1" smtClean="0"/>
              <a:t>phosphorothioate</a:t>
            </a:r>
            <a:r>
              <a:rPr lang="en-US" dirty="0" smtClean="0"/>
              <a:t> bond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7904508" y="10250871"/>
            <a:ext cx="834904" cy="922476"/>
          </a:xfrm>
          <a:prstGeom prst="rect">
            <a:avLst/>
          </a:prstGeom>
          <a:noFill/>
        </p:spPr>
        <p:txBody>
          <a:bodyPr wrap="none" lIns="182816" tIns="91408" rIns="182816" bIns="91408" rtlCol="0">
            <a:spAutoFit/>
          </a:bodyPr>
          <a:lstStyle/>
          <a:p>
            <a:r>
              <a:rPr lang="en-US" sz="4800" dirty="0"/>
              <a:t>5’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5741096" y="10227803"/>
            <a:ext cx="834904" cy="922476"/>
          </a:xfrm>
          <a:prstGeom prst="rect">
            <a:avLst/>
          </a:prstGeom>
          <a:noFill/>
        </p:spPr>
        <p:txBody>
          <a:bodyPr wrap="none" lIns="182816" tIns="91408" rIns="182816" bIns="91408" rtlCol="0">
            <a:spAutoFit/>
          </a:bodyPr>
          <a:lstStyle/>
          <a:p>
            <a:r>
              <a:rPr lang="en-US" sz="4800" dirty="0"/>
              <a:t>3’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-92360" y="8662936"/>
            <a:ext cx="834904" cy="922476"/>
          </a:xfrm>
          <a:prstGeom prst="rect">
            <a:avLst/>
          </a:prstGeom>
          <a:noFill/>
        </p:spPr>
        <p:txBody>
          <a:bodyPr wrap="none" lIns="182816" tIns="91408" rIns="182816" bIns="91408" rtlCol="0">
            <a:spAutoFit/>
          </a:bodyPr>
          <a:lstStyle/>
          <a:p>
            <a:r>
              <a:rPr lang="en-US" sz="4800" dirty="0"/>
              <a:t>3’</a:t>
            </a: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4270" y="468708"/>
            <a:ext cx="17195800" cy="63441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7812" y="5152837"/>
            <a:ext cx="17208500" cy="647101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44990" y="8315327"/>
            <a:ext cx="17183100" cy="710542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59778" y="2012938"/>
            <a:ext cx="17195800" cy="67247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59778" y="3595233"/>
            <a:ext cx="17208500" cy="63441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59778" y="6696382"/>
            <a:ext cx="17208500" cy="697854"/>
          </a:xfrm>
          <a:prstGeom prst="rect">
            <a:avLst/>
          </a:prstGeom>
        </p:spPr>
      </p:pic>
      <p:sp>
        <p:nvSpPr>
          <p:cNvPr id="21" name="5-Point Star 20"/>
          <p:cNvSpPr/>
          <p:nvPr/>
        </p:nvSpPr>
        <p:spPr>
          <a:xfrm>
            <a:off x="17756312" y="210898"/>
            <a:ext cx="516097" cy="515619"/>
          </a:xfrm>
          <a:prstGeom prst="star5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82816" tIns="91408" rIns="182816" bIns="91408" rtlCol="0" anchor="ctr"/>
          <a:lstStyle/>
          <a:p>
            <a:pPr algn="ctr"/>
            <a:endParaRPr lang="en-CA"/>
          </a:p>
        </p:txBody>
      </p:sp>
      <p:sp>
        <p:nvSpPr>
          <p:cNvPr id="24" name="5-Point Star 23"/>
          <p:cNvSpPr/>
          <p:nvPr/>
        </p:nvSpPr>
        <p:spPr>
          <a:xfrm>
            <a:off x="35286557" y="663176"/>
            <a:ext cx="516097" cy="515619"/>
          </a:xfrm>
          <a:prstGeom prst="star5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82816" tIns="91408" rIns="182816" bIns="91408" rtlCol="0" anchor="ctr"/>
          <a:lstStyle/>
          <a:p>
            <a:pPr algn="ctr"/>
            <a:endParaRPr lang="en-CA"/>
          </a:p>
        </p:txBody>
      </p:sp>
      <p:sp>
        <p:nvSpPr>
          <p:cNvPr id="26" name="5-Point Star 25"/>
          <p:cNvSpPr/>
          <p:nvPr/>
        </p:nvSpPr>
        <p:spPr>
          <a:xfrm>
            <a:off x="16950667" y="9025869"/>
            <a:ext cx="516097" cy="515619"/>
          </a:xfrm>
          <a:prstGeom prst="star5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82816" tIns="91408" rIns="182816" bIns="91408" rtlCol="0" anchor="ctr"/>
          <a:lstStyle/>
          <a:p>
            <a:pPr algn="ctr"/>
            <a:endParaRPr lang="en-CA"/>
          </a:p>
        </p:txBody>
      </p:sp>
      <p:sp>
        <p:nvSpPr>
          <p:cNvPr id="28" name="5-Point Star 27"/>
          <p:cNvSpPr/>
          <p:nvPr/>
        </p:nvSpPr>
        <p:spPr>
          <a:xfrm>
            <a:off x="35224999" y="10582027"/>
            <a:ext cx="516097" cy="515619"/>
          </a:xfrm>
          <a:prstGeom prst="star5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82816" tIns="91408" rIns="182816" bIns="91408"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116840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4" grpId="0" animBg="1"/>
      <p:bldP spid="26" grpId="0" animBg="1"/>
      <p:bldP spid="2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ame 1"/>
          <p:cNvSpPr/>
          <p:nvPr/>
        </p:nvSpPr>
        <p:spPr>
          <a:xfrm>
            <a:off x="655027" y="15193596"/>
            <a:ext cx="35184374" cy="4884789"/>
          </a:xfrm>
          <a:prstGeom prst="frame">
            <a:avLst>
              <a:gd name="adj1" fmla="val 11851"/>
            </a:avLst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82816" tIns="91408" rIns="182816" bIns="91408"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282964" y="16090425"/>
            <a:ext cx="29928577" cy="4124142"/>
          </a:xfrm>
          <a:prstGeom prst="rect">
            <a:avLst/>
          </a:prstGeom>
          <a:noFill/>
        </p:spPr>
        <p:txBody>
          <a:bodyPr wrap="none" lIns="182816" tIns="91408" rIns="182816" bIns="91408" rtlCol="0">
            <a:spAutoFit/>
          </a:bodyPr>
          <a:lstStyle/>
          <a:p>
            <a:pPr algn="ctr"/>
            <a:r>
              <a:rPr lang="en-US" dirty="0" smtClean="0"/>
              <a:t>The two </a:t>
            </a:r>
            <a:r>
              <a:rPr lang="en-US" dirty="0" err="1" smtClean="0"/>
              <a:t>oligoes</a:t>
            </a:r>
            <a:r>
              <a:rPr lang="en-US" dirty="0" smtClean="0"/>
              <a:t> are mixed in </a:t>
            </a:r>
            <a:r>
              <a:rPr lang="en-US" dirty="0" err="1" smtClean="0"/>
              <a:t>equimolar</a:t>
            </a:r>
            <a:r>
              <a:rPr lang="en-US" dirty="0" smtClean="0"/>
              <a:t> amounts and subjected to a protocol that </a:t>
            </a:r>
          </a:p>
          <a:p>
            <a:pPr algn="ctr"/>
            <a:r>
              <a:rPr lang="en-US" dirty="0" smtClean="0"/>
              <a:t>promotes annealing. The probability of one </a:t>
            </a:r>
            <a:r>
              <a:rPr lang="en-US" dirty="0" err="1" smtClean="0"/>
              <a:t>oligo</a:t>
            </a:r>
            <a:r>
              <a:rPr lang="en-US" dirty="0" smtClean="0"/>
              <a:t> to find a perfect complementary match </a:t>
            </a:r>
          </a:p>
          <a:p>
            <a:pPr algn="ctr"/>
            <a:r>
              <a:rPr lang="en-US" dirty="0" smtClean="0"/>
              <a:t>across the 12-nt barcode tag in the complex mixture of </a:t>
            </a:r>
            <a:r>
              <a:rPr lang="en-US" dirty="0" err="1" smtClean="0"/>
              <a:t>oligoes</a:t>
            </a:r>
            <a:r>
              <a:rPr lang="en-US" dirty="0" smtClean="0"/>
              <a:t> is </a:t>
            </a:r>
            <a:r>
              <a:rPr lang="en-US" b="1" dirty="0" smtClean="0">
                <a:solidFill>
                  <a:srgbClr val="FF0000"/>
                </a:solidFill>
              </a:rPr>
              <a:t>1/4096</a:t>
            </a:r>
          </a:p>
          <a:p>
            <a:pPr algn="ctr"/>
            <a:endParaRPr lang="en-US" b="1" dirty="0" smtClean="0">
              <a:solidFill>
                <a:srgbClr val="FF0000"/>
              </a:solidFill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94204" y="4191297"/>
            <a:ext cx="17195800" cy="634413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4204" y="3587490"/>
            <a:ext cx="17386300" cy="50753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596100" y="1889061"/>
            <a:ext cx="17195800" cy="672477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596100" y="1310347"/>
            <a:ext cx="17386300" cy="50753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68752" y="12748646"/>
            <a:ext cx="17183100" cy="710542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68856" y="12120421"/>
            <a:ext cx="17386300" cy="50753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22310" y="8058620"/>
            <a:ext cx="17208500" cy="634413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22310" y="7498263"/>
            <a:ext cx="17386300" cy="507530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8655150" y="10079577"/>
            <a:ext cx="17208500" cy="647101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05998" y="9572047"/>
            <a:ext cx="17386300" cy="507530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8500106" y="5574462"/>
            <a:ext cx="17386300" cy="507530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8500106" y="6174089"/>
            <a:ext cx="17208500" cy="697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64249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0556E-6 2.73512E-6 C -0.00356 -0.00432 -0.00842 -0.0128 -0.01232 -0.01496 C -0.0184 -0.02575 -0.02604 -0.03685 -0.03437 -0.04148 C -0.03793 -0.04579 -0.04496 -0.05119 -0.0493 -0.05304 C -0.05842 -0.06106 -0.06701 -0.07123 -0.07465 -0.0831 C -0.07873 -0.08958 -0.08246 -0.09714 -0.08698 -0.10269 C -0.08897 -0.10793 -0.09149 -0.1124 -0.0941 -0.11656 C -0.10026 -0.12643 -0.10538 -0.13722 -0.11232 -0.14539 C -0.11449 -0.14801 -0.11597 -0.15202 -0.11814 -0.15464 C -0.12118 -0.16251 -0.11927 -0.1605 -0.12274 -0.16266 C -0.12404 -0.16991 -0.12222 -0.16297 -0.12526 -0.16729 C -0.12587 -0.16821 -0.12604 -0.16975 -0.12656 -0.17068 C -0.12812 -0.17345 -0.13047 -0.17422 -0.13246 -0.1753 C -0.1355 -0.179 -0.13359 -0.17715 -0.13828 -0.17993 C -0.13897 -0.18039 -0.14028 -0.18116 -0.14028 -0.18101 " pathEditMode="relative" rAng="0" ptsTypes="ffffffffffffffA">
                                      <p:cBhvr>
                                        <p:cTn id="6" dur="2000" spd="-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014" y="-906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0261 0.00169 0.00495 0.00262 0.00773 0.00354 C 0.01276 0.00802 0.01849 0.00848 0.02396 0.00925 C 0.0395 0.01418 0.05573 0.0168 0.07144 0.0185 C 0.09757 0.02698 0.12413 0.02945 0.15061 0.03114 C 0.15382 0.0316 0.15712 0.03176 0.16033 0.03238 C 0.16163 0.03253 0.16294 0.03315 0.16424 0.03345 C 0.16901 0.03438 0.17856 0.03577 0.17856 0.03577 C 0.18117 0.03746 0.18377 0.03901 0.18637 0.04039 C 0.19115 0.04008 0.19584 0.03901 0.20061 0.03931 C 0.20217 0.03947 0.20521 0.04348 0.20712 0.04394 C 0.21146 0.04486 0.2158 0.04548 0.22014 0.04625 C 0.22205 0.04656 0.22596 0.04733 0.22596 0.04733 C 0.25044 0.06306 0.28307 0.05812 0.30712 0.05889 C 0.31762 0.06321 0.32952 0.06259 0.34028 0.0646 C 0.3487 0.06337 0.3454 0.06352 0.35 0.06352 " pathEditMode="relative" ptsTypes="fffffffffffffffA">
                                      <p:cBhvr>
                                        <p:cTn id="8" dur="2000" spd="-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079 0.00216 -0.01545 0.00741 -0.02335 0.00926 C -0.025 0.01033 -0.02691 0.01049 -0.02856 0.01157 C -0.03211 0.01403 -0.03541 0.01743 -0.03897 0.01974 C -0.04106 0.02344 -0.04392 0.02606 -0.0467 0.02776 C -0.04887 0.03038 -0.05069 0.03423 -0.05321 0.03577 C -0.06302 0.04179 -0.07213 0.04996 -0.08246 0.0532 C -0.0875 0.05659 -0.09218 0.0606 -0.09748 0.06229 C -0.10529 0.07108 -0.11814 0.07293 -0.12725 0.07386 C -0.15356 0.07324 -0.16319 0.07848 -0.18177 0.07046 C -0.20104 0.07093 -0.22335 0.06831 -0.24349 0.07386 C -0.24574 0.07586 -0.24757 0.07956 -0.25 0.08079 C -0.25477 0.08311 -0.25868 0.08542 -0.26362 0.08665 C -0.26692 0.0885 -0.26987 0.08927 -0.27335 0.09004 C -0.27639 0.08927 -0.27942 0.08773 -0.28246 0.08773 C -0.2842 0.08773 -0.28533 0.09143 -0.28698 0.09236 C -0.28923 0.09359 -0.29366 0.0956 -0.29609 0.09575 C -0.30651 0.09652 -0.31684 0.09652 -0.32725 0.09698 C -0.33446 0.09837 -0.34158 0.0996 -0.34869 0.10161 C -0.36623 0.10084 -0.3822 0.09899 -0.3993 0.09698 C -0.4013 0.09621 -0.40382 0.09529 -0.40581 0.09467 C -0.40859 0.0939 -0.41423 0.09236 -0.41423 0.09236 C -0.41987 0.08897 -0.43064 0.08804 -0.43698 0.08665 C -0.44383 0.08342 -0.45078 0.08264 -0.45781 0.08079 C -0.46267 0.07786 -0.46718 0.07447 -0.47204 0.07154 C -0.47552 0.06954 -0.47908 0.06831 -0.48246 0.06584 C -0.48472 0.06414 -0.48663 0.06245 -0.48897 0.06121 C -0.49149 0.05828 -0.49401 0.05566 -0.49609 0.05196 " pathEditMode="relative" ptsTypes="fffffffffffffffffffffffffffA">
                                      <p:cBhvr>
                                        <p:cTn id="10" dur="2000" spd="-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0573 0.00509 -0.00981 0.0145 -0.01562 0.01974 C -0.01719 0.0239 -0.01918 0.02498 -0.02144 0.02776 C -0.02439 0.03531 -0.02196 0.02976 -0.02925 0.0404 C -0.03394 0.04718 -0.03863 0.05366 -0.04357 0.05998 C -0.04679 0.06414 -0.04878 0.07031 -0.0526 0.07278 C -0.05555 0.07771 -0.05755 0.08264 -0.06111 0.0865 C -0.06311 0.09143 -0.06501 0.09297 -0.06753 0.09698 C -0.07118 0.10299 -0.07404 0.10916 -0.07795 0.11425 C -0.07942 0.11934 -0.08151 0.12211 -0.08316 0.12689 C -0.08594 0.13491 -0.08915 0.14277 -0.09158 0.1511 C -0.09349 0.15773 -0.0954 0.17253 -0.09618 0.17993 C -0.09592 0.1881 -0.09583 0.19612 -0.09548 0.20429 C -0.09505 0.21308 -0.08915 0.22603 -0.08507 0.23081 C -0.08307 0.23605 -0.08133 0.23975 -0.07925 0.24453 C -0.075 0.25409 -0.07856 0.24916 -0.07474 0.25378 C -0.07283 0.25887 -0.06979 0.26303 -0.06692 0.26642 C -0.06363 0.27552 -0.05746 0.27937 -0.05199 0.28261 C -0.04227 0.28832 -0.03238 0.29294 -0.02213 0.29418 C -0.01805 0.29464 -0.01389 0.29495 -0.00981 0.29525 C -0.00738 0.2968 -0.0085 0.29649 -0.00651 0.29649 " pathEditMode="relative" ptsTypes="ffffffffffffffffffffA">
                                      <p:cBhvr>
                                        <p:cTn id="12" dur="2000" spd="-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039 -0.00925 -0.01232 -0.01372 -0.01814 -0.01835 C -0.02855 -0.02667 -0.0388 -0.03592 -0.0493 -0.04379 C -0.05347 -0.04687 -0.05998 -0.04918 -0.06362 -0.05304 C -0.06805 -0.05766 -0.07265 -0.06075 -0.07725 -0.06445 C -0.08663 -0.07185 -0.08055 -0.06923 -0.08697 -0.07138 C -0.08993 -0.07493 -0.09244 -0.07632 -0.09539 -0.07956 C -0.09791 -0.08233 -0.09991 -0.08526 -0.1026 -0.08757 C -0.10555 -0.09312 -0.11006 -0.09698 -0.11362 -0.10145 C -0.1177 -0.10654 -0.12066 -0.11193 -0.12526 -0.11533 C -0.12795 -0.11995 -0.13133 -0.12288 -0.13437 -0.12673 C -0.13871 -0.13229 -0.13394 -0.12905 -0.13828 -0.13136 C -0.14687 -0.14662 -0.15972 -0.15387 -0.16883 -0.16836 C -0.17022 -0.17052 -0.17135 -0.17299 -0.17265 -0.1753 C -0.17361 -0.177 -0.17699 -0.18039 -0.17855 -0.18208 C -0.18411 -0.18856 -0.18932 -0.19534 -0.19479 -0.20182 C -0.20355 -0.21215 -0.2105 -0.22788 -0.22005 -0.23636 " pathEditMode="relative" ptsTypes="ffffffffffffffffA">
                                      <p:cBhvr>
                                        <p:cTn id="14" dur="2000" spd="-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0321 -0.00832 0.01068 -0.01171 0.01562 -0.01618 C 0.01866 -0.01896 0.02153 -0.01942 0.02474 -0.02189 C 0.03116 -0.02682 0.03741 -0.03222 0.04418 -0.03577 C 0.04974 -0.03854 0.05477 -0.04209 0.06042 -0.04502 C 0.06189 -0.04579 0.06493 -0.04733 0.06493 -0.04733 C 0.06875 -0.0538 0.06484 -0.04841 0.07014 -0.05195 C 0.0737 -0.05442 0.07682 -0.05812 0.08055 -0.05997 C 0.08507 -0.06583 0.09097 -0.06753 0.09609 -0.07153 C 0.09739 -0.07261 0.09878 -0.07354 0.1 -0.07493 C 0.10095 -0.07585 0.10165 -0.07755 0.1026 -0.07847 C 0.10677 -0.08264 0.11154 -0.0851 0.11562 -0.08988 C 0.11762 -0.09543 0.12066 -0.09821 0.12404 -0.10037 C 0.12639 -0.10638 0.13047 -0.11116 0.13377 -0.11532 C 0.13646 -0.11871 0.13837 -0.1238 0.14158 -0.12565 C 0.14601 -0.13351 0.15 -0.13691 0.1559 -0.13953 C 0.15885 -0.14091 0.16493 -0.14307 0.16493 -0.14307 C 0.17691 -0.14215 0.17986 -0.14076 0.18967 -0.13845 C 0.19757 -0.13336 0.20738 -0.13259 0.21562 -0.13151 C 0.21953 -0.13182 0.22344 -0.13197 0.22734 -0.13259 C 0.23602 -0.13382 0.24305 -0.14138 0.25 -0.14986 C 0.25182 -0.15479 0.25356 -0.15387 0.2559 -0.15803 C 0.25642 -0.15895 0.25668 -0.1605 0.2572 -0.16142 C 0.26059 -0.16743 0.25772 -0.15942 0.26111 -0.16728 C 0.26623 -0.17915 0.26128 -0.17021 0.26562 -0.17761 C 0.26632 -0.18131 0.26745 -0.18424 0.26823 -0.18794 C 0.26866 -0.19364 0.26649 -0.2032 0.26953 -0.20521 C 0.27014 -0.20567 0.27144 -0.20644 0.27144 -0.20644 " pathEditMode="relative" ptsTypes="fffffffffffffffffffffffffffA">
                                      <p:cBhvr>
                                        <p:cTn id="16" dur="2000" spd="-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0703 -0.00463 0.01467 -0.00509 0.02205 -0.00694 C 0.02726 -0.00833 0.03238 -0.01033 0.03759 -0.01157 C 0.04531 -0.01619 0.05304 -0.02097 0.06102 -0.02313 C 0.06641 -0.02621 0.07196 -0.02806 0.07726 -0.03115 C 0.08056 -0.033 0.0829 -0.0367 0.08628 -0.03808 C 0.08889 -0.04271 0.09002 -0.04733 0.09149 -0.05304 C 0.09201 -0.0552 0.09279 -0.05998 0.09279 -0.05998 C 0.09427 -0.07755 0.09366 -0.10238 0.08247 -0.10962 C 0.07804 -0.11702 0.07205 -0.11826 0.06623 -0.11995 C 0.04479 -0.12627 0.02457 -0.12627 0.00252 -0.12689 C -0.02352 -0.12936 -0.04922 -0.1383 -0.07535 -0.14077 C -0.08516 -0.14308 -0.09479 -0.14524 -0.1046 -0.14647 C -0.10964 -0.14971 -0.11502 -0.15048 -0.12014 -0.15341 C -0.12231 -0.16466 -0.11528 -0.17299 -0.10981 -0.1753 C -0.10148 -0.18486 -0.09245 -0.18687 -0.08255 -0.18687 " pathEditMode="relative" ptsTypes="fffffffffffffffA">
                                      <p:cBhvr>
                                        <p:cTn id="18" dur="2000" spd="-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0746 0.00308 -0.01449 0.00864 -0.02205 0.01156 C -0.02578 0.01588 -0.03073 0.01758 -0.03507 0.01958 C -0.03767 0.02297 -0.03906 0.02405 -0.04219 0.02529 C -0.04887 0.03253 -0.0572 0.03654 -0.06493 0.03916 C -0.07048 0.04564 -0.07804 0.04857 -0.08446 0.05181 C -0.08837 0.05381 -0.09158 0.05813 -0.09548 0.05998 C -0.09835 0.06368 -0.10278 0.06599 -0.10521 0.07031 C -0.10651 0.07262 -0.10911 0.07724 -0.10911 0.07724 C -0.1105 0.08233 -0.11224 0.08711 -0.11363 0.0922 C -0.11467 0.10068 -0.11519 0.10577 -0.11562 0.11533 C -0.11528 0.12658 -0.11571 0.14709 -0.11172 0.15803 C -0.1079 0.18347 -0.09375 0.19226 -0.08055 0.19596 C -0.0717 0.20151 -0.04271 0.19935 -0.03958 0.19951 C -0.01493 0.19905 0.00972 0.19905 0.03438 0.19827 C 0.03785 0.19812 0.04149 0.19535 0.04479 0.19365 C 0.05556 0.1881 0.06589 0.18116 0.07665 0.1753 C 0.08021 0.17099 0.08646 0.16759 0.09089 0.16605 C 0.09688 0.16066 0.09419 0.1622 0.0987 0.16035 C 0.10356 0.15495 0.10955 0.15264 0.11493 0.14878 C 0.12379 0.14246 0.13195 0.13429 0.14158 0.13259 C 0.15078 0.12874 0.16007 0.12427 0.16945 0.12226 C 0.17379 0.11964 0.18307 0.11872 0.18307 0.11872 C 0.18715 0.11702 0.19132 0.11625 0.19549 0.11533 C 0.20295 0.11055 0.21224 0.11101 0.22014 0.10947 C 0.25122 0.11039 0.28186 0.11224 0.31302 0.11301 C 0.32344 0.11378 0.33281 0.11517 0.34288 0.11764 C 0.34957 0.12134 0.35634 0.12442 0.36302 0.12797 C 0.36589 0.13136 0.36945 0.13306 0.37274 0.13491 C 0.37708 0.13722 0.38134 0.14107 0.38568 0.14292 C 0.3908 0.14755 0.39679 0.14878 0.40191 0.15341 C 0.40261 0.15403 0.40321 0.15495 0.40391 0.15572 C 0.40434 0.15618 0.40478 0.15649 0.40521 0.1568 " pathEditMode="relative" ptsTypes="ffffffffffffffffffffffffffffffffA">
                                      <p:cBhvr>
                                        <p:cTn id="20" dur="2000" spd="-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0477 -0.00555 -0.00868 -0.01187 -0.01233 -0.01974 C -0.01597 -0.0276 -0.01163 -0.01866 -0.01432 -0.02652 C -0.01597 -0.0313 -0.01806 -0.03546 -0.01944 -0.0404 C -0.02075 -0.04502 -0.02153 -0.04888 -0.02335 -0.05304 C -0.02474 -0.06029 -0.027 -0.06507 -0.03056 -0.06923 C -0.03134 -0.07401 -0.03247 -0.07462 -0.03507 -0.07617 C -0.03767 -0.07971 -0.04054 -0.0831 -0.04349 -0.08542 C -0.04514 -0.08665 -0.04705 -0.08665 -0.0487 -0.08773 C -0.05035 -0.08881 -0.05156 -0.09158 -0.05321 -0.09236 C -0.0579 -0.09451 -0.06536 -0.09606 -0.07014 -0.09698 C -0.08012 -0.09652 -0.09028 -0.09852 -0.1 -0.09467 C -0.1105 -0.09051 -0.12049 -0.08187 -0.13116 -0.07848 C -0.13828 -0.07617 -0.1454 -0.07478 -0.1526 -0.07385 C -0.15668 -0.07216 -0.16493 -0.07046 -0.16493 -0.07046 C -0.17101 -0.06661 -0.1855 -0.06661 -0.19219 -0.06584 C -0.24913 -0.06692 -0.30608 -0.07092 -0.36302 -0.07277 C -0.36406 -0.07308 -0.36519 -0.0737 -0.36623 -0.07385 C -0.36884 -0.07447 -0.37144 -0.07432 -0.37405 -0.07509 C -0.37543 -0.07555 -0.37795 -0.0774 -0.37795 -0.0774 C -0.38255 -0.08542 -0.38707 -0.09359 -0.39089 -0.10269 C -0.39245 -0.1107 -0.39036 -0.10114 -0.39418 -0.11194 C -0.39635 -0.1181 -0.39644 -0.12412 -0.39939 -0.1292 C -0.40095 -0.13506 -0.40616 -0.14447 -0.40972 -0.14647 C -0.41675 -0.15464 -0.42561 -0.15696 -0.43377 -0.15804 C -0.43958 -0.15989 -0.44505 -0.16189 -0.45061 -0.16497 C -0.45712 -0.17268 -0.46424 -0.17685 -0.47075 -0.18455 C -0.47326 -0.18764 -0.47769 -0.18764 -0.48056 -0.18918 C -0.48672 -0.19242 -0.49227 -0.19673 -0.4987 -0.19843 C -0.50087 -0.19966 -0.49991 -0.19951 -0.5013 -0.19951 " pathEditMode="relative" ptsTypes="fffffffffffffffffffffffffffffA">
                                      <p:cBhvr>
                                        <p:cTn id="22" dur="2000" spd="-100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1077 -0.0017 -0.02136 -0.00462 -0.03186 -0.00925 C -0.03533 -0.01079 -0.03863 -0.01372 -0.04219 -0.01511 C -0.04349 -0.01557 -0.05105 -0.01696 -0.05391 -0.0185 C -0.06129 -0.02251 -0.06893 -0.02528 -0.07665 -0.02652 C -0.08646 -0.03238 -0.09697 -0.03515 -0.10712 -0.03808 C -0.11407 -0.04224 -0.12197 -0.04394 -0.12926 -0.04625 C -0.13221 -0.04718 -0.13828 -0.04841 -0.13828 -0.04841 C -0.14723 -0.05288 -0.15643 -0.05782 -0.16563 -0.05997 C -0.17535 -0.06491 -0.18525 -0.07015 -0.1948 -0.07616 C -0.20044 -0.07971 -0.20521 -0.08495 -0.21103 -0.08773 C -0.21328 -0.09004 -0.21624 -0.09174 -0.21823 -0.09466 C -0.22379 -0.10284 -0.21676 -0.09389 -0.22205 -0.10037 C -0.22414 -0.10762 -0.22726 -0.1144 -0.23056 -0.11995 C -0.23099 -0.12195 -0.23143 -0.1238 -0.23186 -0.12581 C -0.2323 -0.12812 -0.23316 -0.13275 -0.23316 -0.13275 C -0.23169 -0.14246 -0.22596 -0.14986 -0.22075 -0.15341 C -0.21424 -0.15788 -0.20808 -0.16081 -0.20131 -0.16389 C -0.19592 -0.16636 -0.19132 -0.16944 -0.18577 -0.17067 C -0.18169 -0.17268 -0.177 -0.17545 -0.17275 -0.17653 C -0.16867 -0.17746 -0.16042 -0.17885 -0.16042 -0.17885 C -0.13655 -0.17777 -0.1369 -0.17715 -0.12075 -0.17422 C -0.11224 -0.16867 -0.10521 -0.16821 -0.0961 -0.16497 C -0.08195 -0.16004 -0.06771 -0.15618 -0.0533 -0.15464 C -0.0349 -0.15526 -0.025 -0.15449 -0.00973 -0.15803 C -0.00183 -0.16204 0.00625 -0.1642 0.01423 -0.16728 C 0.01493 -0.16805 0.01553 -0.16898 0.01623 -0.1696 C 0.01701 -0.17021 0.01814 -0.1696 0.01883 -0.17067 C 0.02005 -0.17252 0.02144 -0.17761 0.02144 -0.17761 C 0.02317 -0.19087 0.02239 -0.20459 0.01814 -0.21569 C 0.01649 -0.22803 0.01033 -0.23898 0.00451 -0.24576 C 0.0013 -0.25409 -0.00504 -0.26195 -0.01042 -0.26534 C -0.01059 -0.26642 -0.01077 -0.26765 -0.01103 -0.26873 C -0.01138 -0.26997 -0.01233 -0.27228 -0.01233 -0.27228 " pathEditMode="relative" ptsTypes="fffffffffffffffffffffffffffffffffA">
                                      <p:cBhvr>
                                        <p:cTn id="24" dur="2000" spd="-10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0165 -0.00586 0.00269 -0.0071 0.00521 -0.01157 C 0.00868 -0.01774 0.0119 -0.02421 0.01563 -0.02992 C 0.01745 -0.03269 0.01997 -0.03577 0.02144 -0.03917 C 0.0224 -0.04132 0.02405 -0.0461 0.02405 -0.0461 C 0.02448 -0.04826 0.02526 -0.05088 0.02405 -0.05304 C 0.02327 -0.05443 0.01598 -0.0569 0.01433 -0.05767 C 0.01051 -0.06152 0.00625 -0.06322 0.002 -0.06568 C -0.00034 -0.06831 -0.0026 -0.06892 -0.0052 -0.07031 C -0.00946 -0.0754 -0.00434 -0.06985 -0.01041 -0.07386 C -0.01354 -0.07586 -0.01692 -0.07833 -0.02014 -0.08064 C -0.02673 -0.08542 -0.03359 -0.09313 -0.03767 -0.10377 C -0.03862 -0.10916 -0.03906 -0.11009 -0.03767 -0.11764 C -0.03715 -0.12026 -0.03619 -0.12258 -0.03507 -0.12458 C -0.03376 -0.12689 -0.03142 -0.13198 -0.02925 -0.13368 C -0.02352 -0.13799 -0.0164 -0.13877 -0.01102 -0.14416 C -0.0079 -0.14724 -0.00599 -0.15017 -0.0026 -0.15218 C -0.00034 -0.1548 0.00105 -0.15511 0.00261 -0.15912 C 0.00243 -0.17022 0.00243 -0.18147 0.002 -0.19257 C 0.00191 -0.19535 -0.00182 -0.20645 -0.00321 -0.20645 " pathEditMode="relative" ptsTypes="fffffffffffffffffffA">
                                      <p:cBhvr>
                                        <p:cTn id="26" dur="2000" spd="-100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9.72222E-7 9.55022E-7 C -0.00148 -0.0208 -0.00417 -0.03882 -0.00938 -0.0573 C -0.01085 -0.06254 -0.00972 -0.06531 -0.01354 -0.06839 C -0.01658 -0.07086 -0.02448 -0.07286 -0.02813 -0.07394 C -0.08854 -0.07332 -0.14896 -0.07317 -0.20938 -0.07209 C -0.24514 -0.07147 -0.2809 -0.065 -0.31667 -0.06285 C -0.33021 -0.06069 -0.34375 -0.05746 -0.35729 -0.05545 C -0.42943 -0.05669 -0.43663 -0.05361 -0.48229 -0.061 C -0.48958 -0.06362 -0.49853 -0.06177 -0.50521 -0.06839 C -0.51719 -0.08025 -0.52517 -0.10305 -0.53854 -0.11091 C -0.54141 -0.11845 -0.54401 -0.11815 -0.54688 -0.12569 C -0.54609 -0.1394 -0.54766 -0.14633 -0.54167 -0.15342 C -0.5395 -0.15912 -0.53646 -0.16389 -0.53333 -0.16821 C -0.53134 -0.17098 -0.52917 -0.17314 -0.52708 -0.1756 C -0.52604 -0.17683 -0.52396 -0.1793 -0.52396 -0.17914 C -0.52066 -0.18808 -0.49314 -0.19039 -0.49314 -0.2021 " pathEditMode="relative" rAng="0" ptsTypes="ffffffffffffffff">
                                      <p:cBhvr>
                                        <p:cTn id="28" dur="2000" spd="-100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387" y="-101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ame 1"/>
          <p:cNvSpPr/>
          <p:nvPr/>
        </p:nvSpPr>
        <p:spPr>
          <a:xfrm>
            <a:off x="655027" y="15193596"/>
            <a:ext cx="35184374" cy="4884789"/>
          </a:xfrm>
          <a:prstGeom prst="frame">
            <a:avLst>
              <a:gd name="adj1" fmla="val 11851"/>
            </a:avLst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82816" tIns="91408" rIns="182816" bIns="91408"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377927" y="16899277"/>
            <a:ext cx="23738710" cy="1168470"/>
          </a:xfrm>
          <a:prstGeom prst="rect">
            <a:avLst/>
          </a:prstGeom>
          <a:noFill/>
        </p:spPr>
        <p:txBody>
          <a:bodyPr wrap="none" lIns="182816" tIns="91408" rIns="182816" bIns="91408" rtlCol="0">
            <a:spAutoFit/>
          </a:bodyPr>
          <a:lstStyle/>
          <a:p>
            <a:pPr algn="ctr"/>
            <a:r>
              <a:rPr lang="en-US" dirty="0" smtClean="0"/>
              <a:t>Annealed oligonucleotides generate ready-to-use barcoded adapters.</a:t>
            </a:r>
            <a:endParaRPr lang="en-US" b="1" dirty="0" smtClean="0">
              <a:solidFill>
                <a:srgbClr val="FF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96543" y="2239135"/>
            <a:ext cx="17142858" cy="350171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027" y="488278"/>
            <a:ext cx="17124572" cy="350171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140483" y="11303598"/>
            <a:ext cx="17124572" cy="35017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5027" y="5729040"/>
            <a:ext cx="17124572" cy="350171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247282" y="7108201"/>
            <a:ext cx="17124572" cy="350171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90257" y="10609915"/>
            <a:ext cx="17106286" cy="3501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9289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ame 1"/>
          <p:cNvSpPr/>
          <p:nvPr/>
        </p:nvSpPr>
        <p:spPr>
          <a:xfrm>
            <a:off x="655027" y="15193596"/>
            <a:ext cx="35184374" cy="4884789"/>
          </a:xfrm>
          <a:prstGeom prst="frame">
            <a:avLst>
              <a:gd name="adj1" fmla="val 11851"/>
            </a:avLst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82816" tIns="91408" rIns="182816" bIns="91408"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38649" y="16550372"/>
            <a:ext cx="33617343" cy="2154371"/>
          </a:xfrm>
          <a:prstGeom prst="rect">
            <a:avLst/>
          </a:prstGeom>
          <a:noFill/>
        </p:spPr>
        <p:txBody>
          <a:bodyPr wrap="none" lIns="182816" tIns="91408" rIns="182816" bIns="91408" rtlCol="0">
            <a:spAutoFit/>
          </a:bodyPr>
          <a:lstStyle/>
          <a:p>
            <a:pPr algn="ctr"/>
            <a:r>
              <a:rPr lang="en-US" dirty="0" smtClean="0"/>
              <a:t>The backbone of the adapter shows the characteristic Y shape of standard Illumina-style sequencing</a:t>
            </a:r>
          </a:p>
          <a:p>
            <a:pPr algn="ctr"/>
            <a:r>
              <a:rPr lang="en-US" dirty="0"/>
              <a:t>a</a:t>
            </a:r>
            <a:r>
              <a:rPr lang="en-US" dirty="0" smtClean="0"/>
              <a:t>dapters. This is caused by the non-complementarity of DNA bases along that stretch of sequence.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96543" y="2239135"/>
            <a:ext cx="17142858" cy="350171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027" y="488278"/>
            <a:ext cx="17124572" cy="350171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140483" y="11303598"/>
            <a:ext cx="17124572" cy="350171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5027" y="5729040"/>
            <a:ext cx="17124572" cy="350171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247282" y="7108201"/>
            <a:ext cx="17124572" cy="350171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90257" y="10609915"/>
            <a:ext cx="17106286" cy="3501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7052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15217</TotalTime>
  <Words>1120</Words>
  <Application>Microsoft Macintosh PowerPoint</Application>
  <PresentationFormat>Custom</PresentationFormat>
  <Paragraphs>205</Paragraphs>
  <Slides>29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0" baseType="lpstr">
      <vt:lpstr>Office Theme</vt:lpstr>
      <vt:lpstr>ERROR-SUPPRESSION DETECTION OF RARE ALLELES WITH SEMI-DEGENERATE BARCODE ADAPTERS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MIGUEL ALCAIDE</dc:creator>
  <cp:lastModifiedBy>MIGUEL ALCAIDE</cp:lastModifiedBy>
  <cp:revision>150</cp:revision>
  <dcterms:created xsi:type="dcterms:W3CDTF">2016-08-09T13:56:21Z</dcterms:created>
  <dcterms:modified xsi:type="dcterms:W3CDTF">2016-09-07T15:13:06Z</dcterms:modified>
</cp:coreProperties>
</file>