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58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-9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00263-2482-401E-8F44-445C1A946E2F}" type="datetimeFigureOut">
              <a:rPr lang="en-CA"/>
              <a:pPr>
                <a:defRPr/>
              </a:pPr>
              <a:t>11/01/2016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8423F-9232-49E5-930B-36349528C63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08D32-7CE3-40D2-92CC-AD1A9DBE9E94}" type="datetimeFigureOut">
              <a:rPr lang="en-CA"/>
              <a:pPr>
                <a:defRPr/>
              </a:pPr>
              <a:t>11/01/2016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A72C4-988C-443E-B3B9-196265CD0F1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C8D3F-4597-4D11-AB4D-B57257A38771}" type="datetimeFigureOut">
              <a:rPr lang="en-CA"/>
              <a:pPr>
                <a:defRPr/>
              </a:pPr>
              <a:t>11/01/2016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304D4-3F53-49F3-B2CF-660BEA3CB47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A9048-EF99-4A00-B9E9-6A8D7B7F3C89}" type="datetimeFigureOut">
              <a:rPr lang="en-CA"/>
              <a:pPr>
                <a:defRPr/>
              </a:pPr>
              <a:t>11/01/2016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33EFB-997B-4363-BFC5-40916C25B3B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6B35-120C-4657-AA8A-B5CC3801A30F}" type="datetimeFigureOut">
              <a:rPr lang="en-CA"/>
              <a:pPr>
                <a:defRPr/>
              </a:pPr>
              <a:t>11/01/2016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C6504-610D-45B2-9610-C86B4D87590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5C67D-4E15-4184-B9FC-88003A3C4B31}" type="datetimeFigureOut">
              <a:rPr lang="en-CA"/>
              <a:pPr>
                <a:defRPr/>
              </a:pPr>
              <a:t>11/01/2016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4096B-8C22-4F1B-BABF-A37CCF26FBA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C887E-2E71-443C-A0CD-1F17AEDC4E14}" type="datetimeFigureOut">
              <a:rPr lang="en-CA"/>
              <a:pPr>
                <a:defRPr/>
              </a:pPr>
              <a:t>11/01/2016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4B30A-3AAB-4DC7-A7F6-0A7E3AA49A5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FE489-FF08-48BC-A4FE-89947772D926}" type="datetimeFigureOut">
              <a:rPr lang="en-CA"/>
              <a:pPr>
                <a:defRPr/>
              </a:pPr>
              <a:t>11/01/2016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4E26C-48FE-45D2-B7CE-CFEA5C3BA6B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D7980-29D6-44BD-9EDB-3F5A7596A85B}" type="datetimeFigureOut">
              <a:rPr lang="en-CA"/>
              <a:pPr>
                <a:defRPr/>
              </a:pPr>
              <a:t>11/01/2016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F2F5D-0355-4136-A27E-0302EA82C48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E0CA7-D25C-408F-90BB-9E379637F273}" type="datetimeFigureOut">
              <a:rPr lang="en-CA"/>
              <a:pPr>
                <a:defRPr/>
              </a:pPr>
              <a:t>11/01/2016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9EE0E-A3BD-4C07-9AC1-FC41DD4D46E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DDEDA-2F4B-40C3-9B46-A5425EE2DD59}" type="datetimeFigureOut">
              <a:rPr lang="en-CA"/>
              <a:pPr>
                <a:defRPr/>
              </a:pPr>
              <a:t>11/01/2016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470F0-4DAC-4640-B13B-29DF22BF97A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C50042-6252-4415-A904-C72E1DCC0AEE}" type="datetimeFigureOut">
              <a:rPr lang="en-CA"/>
              <a:pPr>
                <a:defRPr/>
              </a:pPr>
              <a:t>11/01/2016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04003E-BD16-4479-9A5D-719079BDF4C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mtClean="0"/>
              <a:t>SVIA group figures for </a:t>
            </a:r>
            <a:br>
              <a:rPr lang="en-CA" smtClean="0"/>
            </a:br>
            <a:r>
              <a:rPr lang="en-CA" smtClean="0"/>
              <a:t>petabase party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smtClean="0"/>
              <a:t>Actionable and clinically relevant mutations are identified and reported to clinicians ahead of presentations</a:t>
            </a:r>
          </a:p>
        </p:txBody>
      </p:sp>
      <p:pic>
        <p:nvPicPr>
          <p:cNvPr id="3075" name="Picture 2" descr="POG098_probe_report.PNG"/>
          <p:cNvPicPr>
            <a:picLocks noChangeAspect="1"/>
          </p:cNvPicPr>
          <p:nvPr/>
        </p:nvPicPr>
        <p:blipFill>
          <a:blip r:embed="rId2" cstate="print"/>
          <a:srcRect l="26456" t="11897" r="20636" b="32997"/>
          <a:stretch>
            <a:fillRect/>
          </a:stretch>
        </p:blipFill>
        <p:spPr bwMode="auto">
          <a:xfrm>
            <a:off x="776288" y="1404938"/>
            <a:ext cx="7943850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360863" y="2303463"/>
            <a:ext cx="914400" cy="18573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879600" y="2938463"/>
            <a:ext cx="449263" cy="236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4030663" y="2954338"/>
            <a:ext cx="642937" cy="238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7515225" y="6124575"/>
            <a:ext cx="644525" cy="236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2057400" y="4203700"/>
            <a:ext cx="868363" cy="238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2035175" y="4681538"/>
            <a:ext cx="868363" cy="236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2027238" y="5146675"/>
            <a:ext cx="868362" cy="236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5087938" y="4165600"/>
            <a:ext cx="847725" cy="173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5089525" y="4633913"/>
            <a:ext cx="849313" cy="173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5073650" y="5173663"/>
            <a:ext cx="847725" cy="174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smtClean="0"/>
              <a:t>A diagram showing the structure of the gene fusion</a:t>
            </a:r>
          </a:p>
        </p:txBody>
      </p:sp>
      <p:pic>
        <p:nvPicPr>
          <p:cNvPr id="4099" name="Picture 3" descr="POG98_fusion.PNG"/>
          <p:cNvPicPr>
            <a:picLocks noChangeAspect="1"/>
          </p:cNvPicPr>
          <p:nvPr/>
        </p:nvPicPr>
        <p:blipFill>
          <a:blip r:embed="rId2" cstate="print"/>
          <a:srcRect l="6091" t="19324" r="16637" b="13747"/>
          <a:stretch>
            <a:fillRect/>
          </a:stretch>
        </p:blipFill>
        <p:spPr bwMode="auto">
          <a:xfrm>
            <a:off x="311150" y="1728788"/>
            <a:ext cx="8728075" cy="455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smtClean="0"/>
              <a:t>A subset of structural variants are summarized in CIRCOS plots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69875" y="1911350"/>
            <a:ext cx="4286250" cy="4386263"/>
            <a:chOff x="269875" y="1911350"/>
            <a:chExt cx="4286250" cy="4386263"/>
          </a:xfrm>
        </p:grpSpPr>
        <p:pic>
          <p:nvPicPr>
            <p:cNvPr id="5123" name="Picture 2" descr="POG098_genome_circo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9875" y="2011363"/>
              <a:ext cx="4286250" cy="428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7" name="TextBox 6"/>
            <p:cNvSpPr txBox="1">
              <a:spLocks noChangeArrowheads="1"/>
            </p:cNvSpPr>
            <p:nvPr/>
          </p:nvSpPr>
          <p:spPr bwMode="auto">
            <a:xfrm>
              <a:off x="1223963" y="3178175"/>
              <a:ext cx="84931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dirty="0">
                  <a:latin typeface="Calibri" pitchFamily="34" charset="0"/>
                </a:rPr>
                <a:t>EWSR1</a:t>
              </a:r>
            </a:p>
          </p:txBody>
        </p:sp>
        <p:sp>
          <p:nvSpPr>
            <p:cNvPr id="5128" name="TextBox 7"/>
            <p:cNvSpPr txBox="1">
              <a:spLocks noChangeArrowheads="1"/>
            </p:cNvSpPr>
            <p:nvPr/>
          </p:nvSpPr>
          <p:spPr bwMode="auto">
            <a:xfrm>
              <a:off x="1360488" y="4676775"/>
              <a:ext cx="56356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>
                  <a:latin typeface="Calibri" pitchFamily="34" charset="0"/>
                </a:rPr>
                <a:t>FLI1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15913" y="1911350"/>
              <a:ext cx="441325" cy="2174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dirty="0"/>
                <a:t>P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83113" y="1906588"/>
            <a:ext cx="4286250" cy="4391025"/>
            <a:chOff x="4583113" y="1906588"/>
            <a:chExt cx="4286250" cy="4391025"/>
          </a:xfrm>
        </p:grpSpPr>
        <p:pic>
          <p:nvPicPr>
            <p:cNvPr id="5124" name="Picture 3" descr="POG098_transc_circo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83113" y="2011363"/>
              <a:ext cx="4286250" cy="428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5" name="TextBox 4"/>
            <p:cNvSpPr txBox="1">
              <a:spLocks noChangeArrowheads="1"/>
            </p:cNvSpPr>
            <p:nvPr/>
          </p:nvSpPr>
          <p:spPr bwMode="auto">
            <a:xfrm>
              <a:off x="5561013" y="3167063"/>
              <a:ext cx="849312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>
                  <a:latin typeface="Calibri" pitchFamily="34" charset="0"/>
                </a:rPr>
                <a:t>EWSR1</a:t>
              </a:r>
            </a:p>
          </p:txBody>
        </p:sp>
        <p:sp>
          <p:nvSpPr>
            <p:cNvPr id="5126" name="TextBox 5"/>
            <p:cNvSpPr txBox="1">
              <a:spLocks noChangeArrowheads="1"/>
            </p:cNvSpPr>
            <p:nvPr/>
          </p:nvSpPr>
          <p:spPr bwMode="auto">
            <a:xfrm>
              <a:off x="5688013" y="4675188"/>
              <a:ext cx="5635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>
                  <a:latin typeface="Calibri" pitchFamily="34" charset="0"/>
                </a:rPr>
                <a:t>FLI1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49788" y="1906588"/>
              <a:ext cx="439737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dirty="0"/>
                <a:t>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1143000"/>
          </a:xfrm>
        </p:spPr>
        <p:txBody>
          <a:bodyPr/>
          <a:lstStyle/>
          <a:p>
            <a:r>
              <a:rPr lang="en-CA" sz="2800" smtClean="0"/>
              <a:t>Variants are reviewed to confirm somatic status</a:t>
            </a:r>
          </a:p>
        </p:txBody>
      </p:sp>
      <p:pic>
        <p:nvPicPr>
          <p:cNvPr id="6147" name="Picture 2" descr="POG382_IGV.PNG"/>
          <p:cNvPicPr>
            <a:picLocks noChangeAspect="1"/>
          </p:cNvPicPr>
          <p:nvPr/>
        </p:nvPicPr>
        <p:blipFill>
          <a:blip r:embed="rId2" cstate="print"/>
          <a:srcRect l="13908" t="8858" r="7819" b="5157"/>
          <a:stretch>
            <a:fillRect/>
          </a:stretch>
        </p:blipFill>
        <p:spPr bwMode="auto">
          <a:xfrm>
            <a:off x="947738" y="1101725"/>
            <a:ext cx="7351712" cy="575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660650" y="1936750"/>
            <a:ext cx="265113" cy="47799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0" y="2468563"/>
            <a:ext cx="950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</a:rPr>
              <a:t>Normal </a:t>
            </a:r>
          </a:p>
          <a:p>
            <a:r>
              <a:rPr lang="en-CA">
                <a:latin typeface="Calibri" pitchFamily="34" charset="0"/>
              </a:rPr>
              <a:t>genome</a:t>
            </a: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0" y="3951288"/>
            <a:ext cx="965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</a:rPr>
              <a:t>Tumour </a:t>
            </a:r>
          </a:p>
          <a:p>
            <a:r>
              <a:rPr lang="en-CA">
                <a:latin typeface="Calibri" pitchFamily="34" charset="0"/>
              </a:rPr>
              <a:t>genome</a:t>
            </a: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0" y="5516563"/>
            <a:ext cx="15065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</a:rPr>
              <a:t>Tumour </a:t>
            </a:r>
          </a:p>
          <a:p>
            <a:r>
              <a:rPr lang="en-CA">
                <a:latin typeface="Calibri" pitchFamily="34" charset="0"/>
              </a:rPr>
              <a:t>transcriptome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smtClean="0"/>
              <a:t>Tableau views show microbial contaminants in samples</a:t>
            </a:r>
          </a:p>
        </p:txBody>
      </p:sp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6638927" y="4102628"/>
            <a:ext cx="19321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err="1" smtClean="0">
                <a:latin typeface="Calibri" pitchFamily="34" charset="0"/>
              </a:rPr>
              <a:t>Propionibacterium</a:t>
            </a:r>
            <a:endParaRPr lang="en-CA" dirty="0">
              <a:latin typeface="Calibri" pitchFamily="34" charset="0"/>
            </a:endParaRPr>
          </a:p>
        </p:txBody>
      </p:sp>
      <p:sp>
        <p:nvSpPr>
          <p:cNvPr id="7180" name="TextBox 31"/>
          <p:cNvSpPr txBox="1">
            <a:spLocks noChangeArrowheads="1"/>
          </p:cNvSpPr>
          <p:nvPr/>
        </p:nvSpPr>
        <p:spPr bwMode="auto">
          <a:xfrm>
            <a:off x="6145213" y="2630488"/>
            <a:ext cx="2754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>
                <a:latin typeface="Calibri" pitchFamily="34" charset="0"/>
              </a:rPr>
              <a:t>Library sequencing strategy</a:t>
            </a:r>
            <a:endParaRPr lang="en-CA" dirty="0">
              <a:latin typeface="Calibri" pitchFamily="34" charset="0"/>
            </a:endParaRPr>
          </a:p>
        </p:txBody>
      </p:sp>
      <p:sp>
        <p:nvSpPr>
          <p:cNvPr id="7190" name="TextBox 41"/>
          <p:cNvSpPr txBox="1">
            <a:spLocks noChangeArrowheads="1"/>
          </p:cNvSpPr>
          <p:nvPr/>
        </p:nvSpPr>
        <p:spPr bwMode="auto">
          <a:xfrm>
            <a:off x="257175" y="6434138"/>
            <a:ext cx="8151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600">
                <a:latin typeface="Calibri" pitchFamily="34" charset="0"/>
              </a:rPr>
              <a:t>Example shows Human papilloma virus (HPV) and Propionibacterium levels in four POG samples</a:t>
            </a:r>
          </a:p>
        </p:txBody>
      </p:sp>
      <p:sp>
        <p:nvSpPr>
          <p:cNvPr id="24" name="TextBox 31"/>
          <p:cNvSpPr txBox="1">
            <a:spLocks noChangeArrowheads="1"/>
          </p:cNvSpPr>
          <p:nvPr/>
        </p:nvSpPr>
        <p:spPr bwMode="auto">
          <a:xfrm>
            <a:off x="6196009" y="3841263"/>
            <a:ext cx="18642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>
                <a:latin typeface="Calibri" pitchFamily="34" charset="0"/>
              </a:rPr>
              <a:t>Detected microbe</a:t>
            </a:r>
            <a:endParaRPr lang="en-CA" dirty="0">
              <a:latin typeface="Calibri" pitchFamily="34" charset="0"/>
            </a:endParaRPr>
          </a:p>
        </p:txBody>
      </p:sp>
      <p:pic>
        <p:nvPicPr>
          <p:cNvPr id="7171" name="Picture 2" descr="POG microbial.PNG"/>
          <p:cNvPicPr>
            <a:picLocks noChangeAspect="1"/>
          </p:cNvPicPr>
          <p:nvPr/>
        </p:nvPicPr>
        <p:blipFill>
          <a:blip r:embed="rId2" cstate="print"/>
          <a:srcRect l="13274" t="19463" r="12322" b="6065"/>
          <a:stretch>
            <a:fillRect/>
          </a:stretch>
        </p:blipFill>
        <p:spPr bwMode="auto">
          <a:xfrm>
            <a:off x="523875" y="1651001"/>
            <a:ext cx="540279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6632845" y="4435150"/>
            <a:ext cx="800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dirty="0" smtClean="0">
                <a:latin typeface="Calibri" pitchFamily="34" charset="0"/>
              </a:rPr>
              <a:t>HPV</a:t>
            </a:r>
            <a:endParaRPr lang="en-CA" dirty="0">
              <a:latin typeface="Calibri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>
            <a:off x="6422053" y="3355829"/>
            <a:ext cx="167136" cy="21934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4" name="Donut 33"/>
          <p:cNvSpPr/>
          <p:nvPr/>
        </p:nvSpPr>
        <p:spPr>
          <a:xfrm flipH="1">
            <a:off x="6401527" y="3009126"/>
            <a:ext cx="194782" cy="233494"/>
          </a:xfrm>
          <a:prstGeom prst="donu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7183" name="TextBox 34"/>
          <p:cNvSpPr txBox="1">
            <a:spLocks noChangeArrowheads="1"/>
          </p:cNvSpPr>
          <p:nvPr/>
        </p:nvSpPr>
        <p:spPr bwMode="auto">
          <a:xfrm>
            <a:off x="6596243" y="2953984"/>
            <a:ext cx="459937" cy="32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>
                <a:latin typeface="Calibri" pitchFamily="34" charset="0"/>
              </a:rPr>
              <a:t>GSH</a:t>
            </a:r>
          </a:p>
        </p:txBody>
      </p:sp>
      <p:sp>
        <p:nvSpPr>
          <p:cNvPr id="7184" name="TextBox 35"/>
          <p:cNvSpPr txBox="1">
            <a:spLocks noChangeArrowheads="1"/>
          </p:cNvSpPr>
          <p:nvPr/>
        </p:nvSpPr>
        <p:spPr bwMode="auto">
          <a:xfrm>
            <a:off x="6605547" y="3302078"/>
            <a:ext cx="438573" cy="32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>
                <a:latin typeface="Calibri" pitchFamily="34" charset="0"/>
              </a:rPr>
              <a:t>TRA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478935" y="1917042"/>
            <a:ext cx="354378" cy="151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8" name="Rectangle 37"/>
          <p:cNvSpPr/>
          <p:nvPr/>
        </p:nvSpPr>
        <p:spPr>
          <a:xfrm>
            <a:off x="2756957" y="1911382"/>
            <a:ext cx="355634" cy="152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9" name="Rectangle 38"/>
          <p:cNvSpPr/>
          <p:nvPr/>
        </p:nvSpPr>
        <p:spPr>
          <a:xfrm>
            <a:off x="1599574" y="2052893"/>
            <a:ext cx="354378" cy="151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0" name="Rectangle 39"/>
          <p:cNvSpPr/>
          <p:nvPr/>
        </p:nvSpPr>
        <p:spPr>
          <a:xfrm>
            <a:off x="4029951" y="1891570"/>
            <a:ext cx="354378" cy="152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1" name="Rectangle 40"/>
          <p:cNvSpPr/>
          <p:nvPr/>
        </p:nvSpPr>
        <p:spPr>
          <a:xfrm>
            <a:off x="5306715" y="1868928"/>
            <a:ext cx="354378" cy="152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5" name="Oval 24"/>
          <p:cNvSpPr/>
          <p:nvPr/>
        </p:nvSpPr>
        <p:spPr>
          <a:xfrm>
            <a:off x="6303510" y="4208757"/>
            <a:ext cx="214470" cy="135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318675" y="4534216"/>
            <a:ext cx="214470" cy="13585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4217604" y="3190172"/>
            <a:ext cx="167136" cy="219342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2" name="Isosceles Triangle 31"/>
          <p:cNvSpPr/>
          <p:nvPr/>
        </p:nvSpPr>
        <p:spPr>
          <a:xfrm>
            <a:off x="5517826" y="5069447"/>
            <a:ext cx="167136" cy="219342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5" name="Isosceles Triangle 34"/>
          <p:cNvSpPr/>
          <p:nvPr/>
        </p:nvSpPr>
        <p:spPr>
          <a:xfrm>
            <a:off x="2937488" y="2239221"/>
            <a:ext cx="167136" cy="219342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6" name="Isosceles Triangle 35"/>
          <p:cNvSpPr/>
          <p:nvPr/>
        </p:nvSpPr>
        <p:spPr>
          <a:xfrm>
            <a:off x="1670777" y="3846789"/>
            <a:ext cx="167136" cy="219342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2" name="Isosceles Triangle 41"/>
          <p:cNvSpPr/>
          <p:nvPr/>
        </p:nvSpPr>
        <p:spPr>
          <a:xfrm>
            <a:off x="1677474" y="3114670"/>
            <a:ext cx="167136" cy="21934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3" name="Isosceles Triangle 42"/>
          <p:cNvSpPr/>
          <p:nvPr/>
        </p:nvSpPr>
        <p:spPr>
          <a:xfrm>
            <a:off x="2957591" y="5371304"/>
            <a:ext cx="167136" cy="21934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5" name="Oval 44"/>
          <p:cNvSpPr/>
          <p:nvPr/>
        </p:nvSpPr>
        <p:spPr>
          <a:xfrm>
            <a:off x="1027377" y="5175575"/>
            <a:ext cx="201065" cy="19622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314201" y="5394446"/>
            <a:ext cx="201065" cy="19622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574210" y="5386893"/>
            <a:ext cx="201065" cy="19622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847628" y="5409530"/>
            <a:ext cx="201065" cy="19622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POG098_transc_circo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554" y="775142"/>
            <a:ext cx="2121901" cy="212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1489047" y="565123"/>
            <a:ext cx="2532608" cy="2372810"/>
            <a:chOff x="269875" y="1911350"/>
            <a:chExt cx="4286250" cy="4386263"/>
          </a:xfrm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grpSpPr>
        <p:pic>
          <p:nvPicPr>
            <p:cNvPr id="4" name="Picture 2" descr="POG098_genome_circo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875" y="2011363"/>
              <a:ext cx="4286250" cy="428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6"/>
            <p:cNvSpPr txBox="1">
              <a:spLocks noChangeArrowheads="1"/>
            </p:cNvSpPr>
            <p:nvPr/>
          </p:nvSpPr>
          <p:spPr bwMode="auto">
            <a:xfrm>
              <a:off x="1203864" y="3057592"/>
              <a:ext cx="1404832" cy="62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sz="1050" dirty="0">
                  <a:latin typeface="Calibri" pitchFamily="34" charset="0"/>
                </a:rPr>
                <a:t>EWSR1</a:t>
              </a:r>
              <a:endParaRPr lang="en-CA" dirty="0">
                <a:latin typeface="Calibri" pitchFamily="34" charset="0"/>
              </a:endParaRPr>
            </a:p>
          </p:txBody>
        </p: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1360489" y="4676774"/>
              <a:ext cx="940612" cy="584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Calibri" pitchFamily="34" charset="0"/>
                </a:rPr>
                <a:t>FLI1</a:t>
              </a:r>
              <a:endParaRPr lang="en-CA" dirty="0"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15913" y="1911350"/>
              <a:ext cx="441325" cy="2174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dirty="0"/>
                <a:t>P</a:t>
              </a:r>
            </a:p>
          </p:txBody>
        </p:sp>
      </p:grpSp>
      <p:pic>
        <p:nvPicPr>
          <p:cNvPr id="14" name="Picture 3" descr="POG98_fusion.PNG"/>
          <p:cNvPicPr>
            <a:picLocks noChangeAspect="1"/>
          </p:cNvPicPr>
          <p:nvPr/>
        </p:nvPicPr>
        <p:blipFill>
          <a:blip r:embed="rId4" cstate="print"/>
          <a:srcRect l="6091" t="19324" r="16637" b="13747"/>
          <a:stretch>
            <a:fillRect/>
          </a:stretch>
        </p:blipFill>
        <p:spPr bwMode="auto">
          <a:xfrm>
            <a:off x="4255849" y="665320"/>
            <a:ext cx="4707176" cy="245889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2" descr="POG382_IGV.PNG"/>
          <p:cNvPicPr>
            <a:picLocks noChangeAspect="1"/>
          </p:cNvPicPr>
          <p:nvPr/>
        </p:nvPicPr>
        <p:blipFill>
          <a:blip r:embed="rId5" cstate="print"/>
          <a:srcRect l="13908" t="8858" r="7819" b="5157"/>
          <a:stretch>
            <a:fillRect/>
          </a:stretch>
        </p:blipFill>
        <p:spPr bwMode="auto">
          <a:xfrm>
            <a:off x="1006999" y="3759173"/>
            <a:ext cx="3092612" cy="242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763148" y="4121724"/>
            <a:ext cx="57725" cy="20107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50796" y="4239851"/>
            <a:ext cx="34120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1100" dirty="0">
                <a:latin typeface="Calibri" pitchFamily="34" charset="0"/>
              </a:rPr>
              <a:t>Normal </a:t>
            </a:r>
          </a:p>
          <a:p>
            <a:r>
              <a:rPr lang="en-CA" sz="1100" dirty="0">
                <a:latin typeface="Calibri" pitchFamily="34" charset="0"/>
              </a:rPr>
              <a:t>genome</a:t>
            </a: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50796" y="4935175"/>
            <a:ext cx="379306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1100" dirty="0">
                <a:latin typeface="Calibri" pitchFamily="34" charset="0"/>
              </a:rPr>
              <a:t>Tumour </a:t>
            </a:r>
          </a:p>
          <a:p>
            <a:r>
              <a:rPr lang="en-CA" sz="1100" dirty="0">
                <a:latin typeface="Calibri" pitchFamily="34" charset="0"/>
              </a:rPr>
              <a:t>genome</a:t>
            </a: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50796" y="5501384"/>
            <a:ext cx="376766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1100" dirty="0">
                <a:latin typeface="Calibri" pitchFamily="34" charset="0"/>
              </a:rPr>
              <a:t>Tumour </a:t>
            </a:r>
          </a:p>
          <a:p>
            <a:r>
              <a:rPr lang="en-CA" sz="1100" dirty="0" err="1">
                <a:latin typeface="Calibri" pitchFamily="34" charset="0"/>
              </a:rPr>
              <a:t>transcriptome</a:t>
            </a:r>
            <a:endParaRPr lang="en-CA" sz="1100" dirty="0">
              <a:latin typeface="Calibri" pitchFamily="34" charset="0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7299118" y="6280680"/>
            <a:ext cx="113543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900" dirty="0" err="1" smtClean="0">
                <a:latin typeface="Calibri" pitchFamily="34" charset="0"/>
              </a:rPr>
              <a:t>Propionibacterium</a:t>
            </a:r>
            <a:endParaRPr lang="en-CA" sz="900" dirty="0">
              <a:latin typeface="Calibri" pitchFamily="34" charset="0"/>
            </a:endParaRPr>
          </a:p>
        </p:txBody>
      </p:sp>
      <p:sp>
        <p:nvSpPr>
          <p:cNvPr id="22" name="TextBox 31"/>
          <p:cNvSpPr txBox="1">
            <a:spLocks noChangeArrowheads="1"/>
          </p:cNvSpPr>
          <p:nvPr/>
        </p:nvSpPr>
        <p:spPr bwMode="auto">
          <a:xfrm>
            <a:off x="7144424" y="6044970"/>
            <a:ext cx="109556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900" dirty="0" smtClean="0">
                <a:latin typeface="Calibri" pitchFamily="34" charset="0"/>
              </a:rPr>
              <a:t>Detected microbe</a:t>
            </a:r>
            <a:endParaRPr lang="en-CA" sz="900" dirty="0">
              <a:latin typeface="Calibri" pitchFamily="34" charset="0"/>
            </a:endParaRPr>
          </a:p>
        </p:txBody>
      </p:sp>
      <p:pic>
        <p:nvPicPr>
          <p:cNvPr id="23" name="Picture 2" descr="POG microbial.PNG"/>
          <p:cNvPicPr>
            <a:picLocks noChangeAspect="1"/>
          </p:cNvPicPr>
          <p:nvPr/>
        </p:nvPicPr>
        <p:blipFill>
          <a:blip r:embed="rId6" cstate="print"/>
          <a:srcRect l="13274" t="19463" r="12322" b="6065"/>
          <a:stretch>
            <a:fillRect/>
          </a:stretch>
        </p:blipFill>
        <p:spPr bwMode="auto">
          <a:xfrm>
            <a:off x="5125280" y="3598332"/>
            <a:ext cx="3070499" cy="2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7299118" y="6627168"/>
            <a:ext cx="47064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900" dirty="0" smtClean="0">
                <a:latin typeface="Calibri" pitchFamily="34" charset="0"/>
              </a:rPr>
              <a:t>HPV</a:t>
            </a:r>
            <a:endParaRPr lang="en-CA" sz="900" dirty="0">
              <a:latin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79631" y="3757291"/>
            <a:ext cx="180880" cy="84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7135960" y="3743667"/>
            <a:ext cx="181522" cy="85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1" name="Rectangle 30"/>
          <p:cNvSpPr/>
          <p:nvPr/>
        </p:nvSpPr>
        <p:spPr>
          <a:xfrm>
            <a:off x="6409863" y="3740743"/>
            <a:ext cx="180880" cy="84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4" name="Oval 33"/>
          <p:cNvSpPr/>
          <p:nvPr/>
        </p:nvSpPr>
        <p:spPr>
          <a:xfrm>
            <a:off x="7178313" y="6352300"/>
            <a:ext cx="126035" cy="875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5" name="Oval 34"/>
          <p:cNvSpPr/>
          <p:nvPr/>
        </p:nvSpPr>
        <p:spPr>
          <a:xfrm>
            <a:off x="7176544" y="6698788"/>
            <a:ext cx="126035" cy="8759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6" name="Isosceles Triangle 35"/>
          <p:cNvSpPr/>
          <p:nvPr/>
        </p:nvSpPr>
        <p:spPr>
          <a:xfrm>
            <a:off x="7231960" y="4487283"/>
            <a:ext cx="85309" cy="122747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7" name="Isosceles Triangle 36"/>
          <p:cNvSpPr/>
          <p:nvPr/>
        </p:nvSpPr>
        <p:spPr>
          <a:xfrm>
            <a:off x="7973381" y="5545292"/>
            <a:ext cx="85309" cy="122747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8" name="Isosceles Triangle 37"/>
          <p:cNvSpPr/>
          <p:nvPr/>
        </p:nvSpPr>
        <p:spPr>
          <a:xfrm>
            <a:off x="6510644" y="3908866"/>
            <a:ext cx="85309" cy="122747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9" name="Isosceles Triangle 38"/>
          <p:cNvSpPr/>
          <p:nvPr/>
        </p:nvSpPr>
        <p:spPr>
          <a:xfrm>
            <a:off x="5785800" y="4856034"/>
            <a:ext cx="85309" cy="122747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0" name="Isosceles Triangle 39"/>
          <p:cNvSpPr/>
          <p:nvPr/>
        </p:nvSpPr>
        <p:spPr>
          <a:xfrm>
            <a:off x="5784025" y="4437178"/>
            <a:ext cx="85309" cy="122747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1" name="Isosceles Triangle 40"/>
          <p:cNvSpPr/>
          <p:nvPr/>
        </p:nvSpPr>
        <p:spPr>
          <a:xfrm>
            <a:off x="6522278" y="5720147"/>
            <a:ext cx="85309" cy="122747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2" name="Oval 41"/>
          <p:cNvSpPr/>
          <p:nvPr/>
        </p:nvSpPr>
        <p:spPr>
          <a:xfrm>
            <a:off x="5427322" y="5609333"/>
            <a:ext cx="102627" cy="1098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138414" y="5743548"/>
            <a:ext cx="102627" cy="10981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865024" y="5735995"/>
            <a:ext cx="102627" cy="10981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596575" y="5733232"/>
            <a:ext cx="102627" cy="10981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855649" y="3743661"/>
            <a:ext cx="181522" cy="85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8" name="Isosceles Triangle 47"/>
          <p:cNvSpPr/>
          <p:nvPr/>
        </p:nvSpPr>
        <p:spPr>
          <a:xfrm>
            <a:off x="5313069" y="6671871"/>
            <a:ext cx="98219" cy="14142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900"/>
          </a:p>
        </p:txBody>
      </p:sp>
      <p:sp>
        <p:nvSpPr>
          <p:cNvPr id="49" name="Donut 48"/>
          <p:cNvSpPr/>
          <p:nvPr/>
        </p:nvSpPr>
        <p:spPr>
          <a:xfrm flipH="1">
            <a:off x="5303941" y="6320821"/>
            <a:ext cx="114466" cy="150551"/>
          </a:xfrm>
          <a:prstGeom prst="donu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chemeClr val="tx1"/>
              </a:solidFill>
            </a:endParaRPr>
          </a:p>
        </p:txBody>
      </p:sp>
      <p:sp>
        <p:nvSpPr>
          <p:cNvPr id="50" name="TextBox 34"/>
          <p:cNvSpPr txBox="1">
            <a:spLocks noChangeArrowheads="1"/>
          </p:cNvSpPr>
          <p:nvPr/>
        </p:nvSpPr>
        <p:spPr bwMode="auto">
          <a:xfrm>
            <a:off x="5419525" y="6279074"/>
            <a:ext cx="801298" cy="23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900" dirty="0">
                <a:latin typeface="Calibri" pitchFamily="34" charset="0"/>
              </a:rPr>
              <a:t>GSH</a:t>
            </a:r>
          </a:p>
        </p:txBody>
      </p:sp>
      <p:sp>
        <p:nvSpPr>
          <p:cNvPr id="51" name="TextBox 35"/>
          <p:cNvSpPr txBox="1">
            <a:spLocks noChangeArrowheads="1"/>
          </p:cNvSpPr>
          <p:nvPr/>
        </p:nvSpPr>
        <p:spPr bwMode="auto">
          <a:xfrm>
            <a:off x="5419525" y="6627168"/>
            <a:ext cx="74153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900" dirty="0">
                <a:latin typeface="Calibri" pitchFamily="34" charset="0"/>
              </a:rPr>
              <a:t>TRA</a:t>
            </a:r>
          </a:p>
        </p:txBody>
      </p:sp>
      <p:sp>
        <p:nvSpPr>
          <p:cNvPr id="52" name="TextBox 31"/>
          <p:cNvSpPr txBox="1">
            <a:spLocks noChangeArrowheads="1"/>
          </p:cNvSpPr>
          <p:nvPr/>
        </p:nvSpPr>
        <p:spPr bwMode="auto">
          <a:xfrm>
            <a:off x="5214031" y="6053431"/>
            <a:ext cx="197418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900" dirty="0" smtClean="0">
                <a:latin typeface="Calibri" pitchFamily="34" charset="0"/>
              </a:rPr>
              <a:t>Library sequencing strategy</a:t>
            </a:r>
            <a:endParaRPr lang="en-CA" sz="9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</TotalTime>
  <Words>105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SVIA group figures for  petabase party</vt:lpstr>
      <vt:lpstr>Actionable and clinically relevant mutations are identified and reported to clinicians ahead of presentations</vt:lpstr>
      <vt:lpstr>A diagram showing the structure of the gene fusion</vt:lpstr>
      <vt:lpstr>A subset of structural variants are summarized in CIRCOS plots</vt:lpstr>
      <vt:lpstr>Variants are reviewed to confirm somatic status</vt:lpstr>
      <vt:lpstr>Tableau views show microbial contaminants in samples</vt:lpstr>
      <vt:lpstr>Slide 7</vt:lpstr>
    </vt:vector>
  </TitlesOfParts>
  <Company>BC Genome Sciences Centre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 Mungall</dc:creator>
  <cp:lastModifiedBy>Richard Corbett</cp:lastModifiedBy>
  <cp:revision>23</cp:revision>
  <dcterms:created xsi:type="dcterms:W3CDTF">2016-01-11T21:29:04Z</dcterms:created>
  <dcterms:modified xsi:type="dcterms:W3CDTF">2016-01-14T00:09:59Z</dcterms:modified>
</cp:coreProperties>
</file>