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2"/>
  </p:notesMasterIdLst>
  <p:sldIdLst>
    <p:sldId id="256" r:id="rId2"/>
    <p:sldId id="285" r:id="rId3"/>
    <p:sldId id="290" r:id="rId4"/>
    <p:sldId id="291" r:id="rId5"/>
    <p:sldId id="286" r:id="rId6"/>
    <p:sldId id="289" r:id="rId7"/>
    <p:sldId id="292" r:id="rId8"/>
    <p:sldId id="293" r:id="rId9"/>
    <p:sldId id="294" r:id="rId10"/>
    <p:sldId id="295" r:id="rId1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861313"/>
    <a:srgbClr val="CC99FF"/>
    <a:srgbClr val="F9B5F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09" autoAdjust="0"/>
    <p:restoredTop sz="63945" autoAdjust="0"/>
  </p:normalViewPr>
  <p:slideViewPr>
    <p:cSldViewPr snapToGrid="0">
      <p:cViewPr>
        <p:scale>
          <a:sx n="101" d="100"/>
          <a:sy n="101" d="100"/>
        </p:scale>
        <p:origin x="3576" y="624"/>
      </p:cViewPr>
      <p:guideLst/>
    </p:cSldViewPr>
  </p:slideViewPr>
  <p:outlineViewPr>
    <p:cViewPr>
      <p:scale>
        <a:sx n="33" d="100"/>
        <a:sy n="33" d="100"/>
      </p:scale>
      <p:origin x="0" y="0"/>
    </p:cViewPr>
  </p:outlineViewPr>
  <p:notesTextViewPr>
    <p:cViewPr>
      <p:scale>
        <a:sx n="125" d="100"/>
        <a:sy n="125"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CA"/>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C7C0565-C3B3-4A5E-B869-831B3D83812F}" type="datetimeFigureOut">
              <a:rPr lang="en-CA" smtClean="0"/>
              <a:t>2018-12-05</a:t>
            </a:fld>
            <a:endParaRPr lang="en-CA"/>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CA"/>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CA"/>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906D9A8-BBE6-4E24-B4C0-1E94155683B7}" type="slidenum">
              <a:rPr lang="en-CA" smtClean="0"/>
              <a:t>‹#›</a:t>
            </a:fld>
            <a:endParaRPr lang="en-CA"/>
          </a:p>
        </p:txBody>
      </p:sp>
    </p:spTree>
    <p:extLst>
      <p:ext uri="{BB962C8B-B14F-4D97-AF65-F5344CB8AC3E}">
        <p14:creationId xmlns:p14="http://schemas.microsoft.com/office/powerpoint/2010/main" val="211973729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7906D9A8-BBE6-4E24-B4C0-1E94155683B7}" type="slidenum">
              <a:rPr lang="en-CA" smtClean="0"/>
              <a:t>1</a:t>
            </a:fld>
            <a:endParaRPr lang="en-CA"/>
          </a:p>
        </p:txBody>
      </p:sp>
    </p:spTree>
    <p:extLst>
      <p:ext uri="{BB962C8B-B14F-4D97-AF65-F5344CB8AC3E}">
        <p14:creationId xmlns:p14="http://schemas.microsoft.com/office/powerpoint/2010/main" val="193127914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pPr marL="171450" indent="-171450">
              <a:buFontTx/>
              <a:buChar char="-"/>
            </a:pPr>
            <a:r>
              <a:rPr lang="en-CA" dirty="0"/>
              <a:t>H3K27me3 and</a:t>
            </a:r>
            <a:r>
              <a:rPr lang="en-CA" baseline="0" dirty="0"/>
              <a:t> </a:t>
            </a:r>
            <a:r>
              <a:rPr lang="en-CA" dirty="0"/>
              <a:t>H3K36me3 are common</a:t>
            </a:r>
            <a:r>
              <a:rPr lang="en-CA" baseline="0" dirty="0"/>
              <a:t> histone markers that are classically associated with transcriptional silencing and activation, respectively. </a:t>
            </a:r>
          </a:p>
          <a:p>
            <a:pPr marL="171450" indent="-171450">
              <a:buFontTx/>
              <a:buChar char="-"/>
            </a:pPr>
            <a:r>
              <a:rPr lang="en-CA" baseline="0" dirty="0"/>
              <a:t>Growing evidence of a complex regulatory relationship between these two histone markers in non-malignant cells.</a:t>
            </a:r>
          </a:p>
          <a:p>
            <a:pPr marL="628650" lvl="1" indent="-171450">
              <a:buFontTx/>
              <a:buChar char="-"/>
            </a:pPr>
            <a:r>
              <a:rPr lang="en-CA" baseline="0" dirty="0"/>
              <a:t>It has been shown that H3K36me2/3 directly inhibits the EZH2 subdomain of </a:t>
            </a:r>
            <a:r>
              <a:rPr lang="en-CA" baseline="0" dirty="0" err="1"/>
              <a:t>Polycomb</a:t>
            </a:r>
            <a:r>
              <a:rPr lang="en-CA" baseline="0" dirty="0"/>
              <a:t> complex PRC2, preventing the spreading of K27me3—this has been postulated as the reason why K36me3 marks tend to be broad and genome-wide. </a:t>
            </a:r>
          </a:p>
          <a:p>
            <a:pPr marL="628650" lvl="1" indent="-171450">
              <a:buFontTx/>
              <a:buChar char="-"/>
            </a:pPr>
            <a:r>
              <a:rPr lang="en-CA" baseline="0" dirty="0"/>
              <a:t>Conversely, it has been shown that PRC2 subunit PHF19 associates with H3K36me3 demethylase NO66, and recruits both PRC2 and NO66 to K36me3 markers. This causes an opposite effect, where H3K36me3 markers create a template for </a:t>
            </a:r>
            <a:r>
              <a:rPr lang="en-CA" baseline="0" dirty="0" err="1"/>
              <a:t>Polycomb</a:t>
            </a:r>
            <a:r>
              <a:rPr lang="en-CA" baseline="0" dirty="0"/>
              <a:t> repression. This interaction was observed when investigating how active genes are transcriptionally silenced during cell lineage commitment.</a:t>
            </a:r>
          </a:p>
          <a:p>
            <a:pPr marL="628650" lvl="1" indent="-171450">
              <a:buFontTx/>
              <a:buChar char="-"/>
            </a:pPr>
            <a:endParaRPr lang="en-CA" baseline="0" dirty="0"/>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en-CA" baseline="0" dirty="0"/>
              <a:t>It is clear that there is interplay between the regulatory machinery responsible for both histone markers, and that this may be important in development processes (lineage commitment). However the full picture of this is not yet clear. Additionally, there have been recent observations of this occurring in cancer.</a:t>
            </a:r>
          </a:p>
        </p:txBody>
      </p:sp>
      <p:sp>
        <p:nvSpPr>
          <p:cNvPr id="4" name="Slide Number Placeholder 3"/>
          <p:cNvSpPr>
            <a:spLocks noGrp="1"/>
          </p:cNvSpPr>
          <p:nvPr>
            <p:ph type="sldNum" sz="quarter" idx="10"/>
          </p:nvPr>
        </p:nvSpPr>
        <p:spPr/>
        <p:txBody>
          <a:bodyPr/>
          <a:lstStyle/>
          <a:p>
            <a:fld id="{7906D9A8-BBE6-4E24-B4C0-1E94155683B7}" type="slidenum">
              <a:rPr lang="en-CA" smtClean="0"/>
              <a:t>2</a:t>
            </a:fld>
            <a:endParaRPr lang="en-CA"/>
          </a:p>
        </p:txBody>
      </p:sp>
    </p:spTree>
    <p:extLst>
      <p:ext uri="{BB962C8B-B14F-4D97-AF65-F5344CB8AC3E}">
        <p14:creationId xmlns:p14="http://schemas.microsoft.com/office/powerpoint/2010/main" val="210211806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pPr marL="171450" indent="-171450">
              <a:buFontTx/>
              <a:buChar char="-"/>
            </a:pPr>
            <a:r>
              <a:rPr lang="en-CA" dirty="0"/>
              <a:t>H3K27me3 and</a:t>
            </a:r>
            <a:r>
              <a:rPr lang="en-CA" baseline="0" dirty="0"/>
              <a:t> </a:t>
            </a:r>
            <a:r>
              <a:rPr lang="en-CA" dirty="0"/>
              <a:t>H3K36me3 are common</a:t>
            </a:r>
            <a:r>
              <a:rPr lang="en-CA" baseline="0" dirty="0"/>
              <a:t> histone markers that are classically associated with transcriptional silencing and activation, respectively. </a:t>
            </a:r>
          </a:p>
          <a:p>
            <a:pPr marL="171450" indent="-171450">
              <a:buFontTx/>
              <a:buChar char="-"/>
            </a:pPr>
            <a:r>
              <a:rPr lang="en-CA" baseline="0" dirty="0"/>
              <a:t>Growing evidence of a complex regulatory relationship between these two histone markers in non-malignant cells.</a:t>
            </a:r>
          </a:p>
          <a:p>
            <a:pPr marL="628650" lvl="1" indent="-171450">
              <a:buFontTx/>
              <a:buChar char="-"/>
            </a:pPr>
            <a:r>
              <a:rPr lang="en-CA" baseline="0" dirty="0"/>
              <a:t>It has been shown that H3K36me2/3 directly inhibits the EZH2 subdomain of </a:t>
            </a:r>
            <a:r>
              <a:rPr lang="en-CA" baseline="0" dirty="0" err="1"/>
              <a:t>Polycomb</a:t>
            </a:r>
            <a:r>
              <a:rPr lang="en-CA" baseline="0" dirty="0"/>
              <a:t> complex PRC2, preventing the spreading of K27me3—this has been postulated as the reason why K36me3 marks tend to be broad and genome-wide.  A similar effect is observed for H3K4me3 (ability to inhibit PRC2 complex). Hence its unclear how activating signals are removed and replaced with repressive signals in the context of development.</a:t>
            </a:r>
          </a:p>
          <a:p>
            <a:pPr marL="628650" lvl="1" indent="-171450">
              <a:buFontTx/>
              <a:buChar char="-"/>
            </a:pPr>
            <a:r>
              <a:rPr lang="en-CA" baseline="0" dirty="0"/>
              <a:t>Conversely, it has been shown that PRC2 subunit PHF19 associates with H3K36me3 demethylase NO66, and recruits both PRC2 and NO66 to K36me3 markers. This causes an opposite effect, where H3K36me3 markers create a template for </a:t>
            </a:r>
            <a:r>
              <a:rPr lang="en-CA" baseline="0" dirty="0" err="1"/>
              <a:t>Polycomb</a:t>
            </a:r>
            <a:r>
              <a:rPr lang="en-CA" baseline="0" dirty="0"/>
              <a:t> repression. This interaction was observed when investigating how active genes are transcriptionally silenced during cell lineage commitment.</a:t>
            </a:r>
          </a:p>
          <a:p>
            <a:pPr marL="628650" lvl="1" indent="-171450">
              <a:buFontTx/>
              <a:buChar char="-"/>
            </a:pPr>
            <a:endParaRPr lang="en-CA" baseline="0" dirty="0"/>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en-CA" baseline="0" dirty="0"/>
              <a:t>It is clear that there is interplay between the regulatory machinery responsible for both histone markers, and that this may be important in development processes (lineage commitment). However the full picture of this is not yet clear.</a:t>
            </a:r>
          </a:p>
          <a:p>
            <a:pPr marL="171450" marR="0" lvl="0" indent="-171450" algn="l" defTabSz="914400" rtl="0" eaLnBrk="1" fontAlgn="auto" latinLnBrk="0" hangingPunct="1">
              <a:lnSpc>
                <a:spcPct val="100000"/>
              </a:lnSpc>
              <a:spcBef>
                <a:spcPts val="0"/>
              </a:spcBef>
              <a:spcAft>
                <a:spcPts val="0"/>
              </a:spcAft>
              <a:buClrTx/>
              <a:buSzTx/>
              <a:buFontTx/>
              <a:buChar char="-"/>
              <a:tabLst/>
              <a:defRPr/>
            </a:pPr>
            <a:endParaRPr lang="en-CA" baseline="0" dirty="0"/>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en-CA" baseline="0" dirty="0"/>
              <a:t>This relationship appears to be disrupted in the context of certain cancers, namely pediatric cancers like glioma and glioblastoma (pediatric cases). In a 2016 Science paper published by David Allis, Nada </a:t>
            </a:r>
            <a:r>
              <a:rPr lang="en-CA" baseline="0" dirty="0" err="1"/>
              <a:t>Jabado</a:t>
            </a:r>
            <a:r>
              <a:rPr lang="en-CA" baseline="0" dirty="0"/>
              <a:t>, and Peter Lewis showed that mutations to the H3K36 marker (lysine to methionine) inhibits activity of several H3K36 methyltransferases, allowing for an expansion of K27 methylation in their place as a consequence. This was validated at multiple levels (either through incurring mutations at lysine 36, or knocking down H3K36 methyltransferases individually and in tandem). </a:t>
            </a:r>
            <a:r>
              <a:rPr lang="en-CA" sz="1200" b="0" i="0" u="none" strike="noStrike" kern="1200" dirty="0">
                <a:solidFill>
                  <a:schemeClr val="tx1"/>
                </a:solidFill>
                <a:effectLst/>
                <a:latin typeface="+mn-lt"/>
                <a:ea typeface="+mn-ea"/>
                <a:cs typeface="+mn-cs"/>
              </a:rPr>
              <a:t>Nsd1, Nsd2, and Setd2 (all H3K36 methyltransferases)</a:t>
            </a:r>
            <a:endParaRPr lang="en-CA" baseline="0" dirty="0"/>
          </a:p>
        </p:txBody>
      </p:sp>
      <p:sp>
        <p:nvSpPr>
          <p:cNvPr id="4" name="Slide Number Placeholder 3"/>
          <p:cNvSpPr>
            <a:spLocks noGrp="1"/>
          </p:cNvSpPr>
          <p:nvPr>
            <p:ph type="sldNum" sz="quarter" idx="10"/>
          </p:nvPr>
        </p:nvSpPr>
        <p:spPr/>
        <p:txBody>
          <a:bodyPr/>
          <a:lstStyle/>
          <a:p>
            <a:fld id="{7906D9A8-BBE6-4E24-B4C0-1E94155683B7}" type="slidenum">
              <a:rPr lang="en-CA" smtClean="0"/>
              <a:t>3</a:t>
            </a:fld>
            <a:endParaRPr lang="en-CA"/>
          </a:p>
        </p:txBody>
      </p:sp>
    </p:spTree>
    <p:extLst>
      <p:ext uri="{BB962C8B-B14F-4D97-AF65-F5344CB8AC3E}">
        <p14:creationId xmlns:p14="http://schemas.microsoft.com/office/powerpoint/2010/main" val="387517908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en-CA" sz="1200" b="0" i="0" u="none" strike="noStrike" kern="1200" dirty="0">
                <a:solidFill>
                  <a:schemeClr val="tx1"/>
                </a:solidFill>
                <a:effectLst/>
                <a:latin typeface="+mn-lt"/>
                <a:ea typeface="+mn-ea"/>
                <a:cs typeface="+mn-cs"/>
              </a:rPr>
              <a:t>110 different samples (91 from CEMT consortium (normal and tumor samples), 15 from NCI Rhabdoid Tumor project (tumors, cell lines and embryonic stem cells), 4 SCCOHT tissues)</a:t>
            </a:r>
            <a:endParaRPr lang="en-US" dirty="0"/>
          </a:p>
        </p:txBody>
      </p:sp>
      <p:sp>
        <p:nvSpPr>
          <p:cNvPr id="4" name="Slide Number Placeholder 3"/>
          <p:cNvSpPr>
            <a:spLocks noGrp="1"/>
          </p:cNvSpPr>
          <p:nvPr>
            <p:ph type="sldNum" sz="quarter" idx="10"/>
          </p:nvPr>
        </p:nvSpPr>
        <p:spPr/>
        <p:txBody>
          <a:bodyPr/>
          <a:lstStyle/>
          <a:p>
            <a:fld id="{7906D9A8-BBE6-4E24-B4C0-1E94155683B7}" type="slidenum">
              <a:rPr lang="en-CA" smtClean="0"/>
              <a:t>4</a:t>
            </a:fld>
            <a:endParaRPr lang="en-CA"/>
          </a:p>
        </p:txBody>
      </p:sp>
    </p:spTree>
    <p:extLst>
      <p:ext uri="{BB962C8B-B14F-4D97-AF65-F5344CB8AC3E}">
        <p14:creationId xmlns:p14="http://schemas.microsoft.com/office/powerpoint/2010/main" val="263144978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en-CA" dirty="0"/>
              <a:t>- The </a:t>
            </a:r>
            <a:r>
              <a:rPr lang="en-CA" dirty="0" err="1"/>
              <a:t>regionscoveragefromwigcalculator</a:t>
            </a:r>
            <a:r>
              <a:rPr lang="en-CA" dirty="0"/>
              <a:t> operates on subsets of the genome.</a:t>
            </a:r>
          </a:p>
        </p:txBody>
      </p:sp>
      <p:sp>
        <p:nvSpPr>
          <p:cNvPr id="4" name="Slide Number Placeholder 3"/>
          <p:cNvSpPr>
            <a:spLocks noGrp="1"/>
          </p:cNvSpPr>
          <p:nvPr>
            <p:ph type="sldNum" sz="quarter" idx="10"/>
          </p:nvPr>
        </p:nvSpPr>
        <p:spPr/>
        <p:txBody>
          <a:bodyPr/>
          <a:lstStyle/>
          <a:p>
            <a:fld id="{7906D9A8-BBE6-4E24-B4C0-1E94155683B7}" type="slidenum">
              <a:rPr lang="en-CA" smtClean="0"/>
              <a:t>5</a:t>
            </a:fld>
            <a:endParaRPr lang="en-CA"/>
          </a:p>
        </p:txBody>
      </p:sp>
    </p:spTree>
    <p:extLst>
      <p:ext uri="{BB962C8B-B14F-4D97-AF65-F5344CB8AC3E}">
        <p14:creationId xmlns:p14="http://schemas.microsoft.com/office/powerpoint/2010/main" val="167097792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en-US" dirty="0"/>
              <a:t>Mention outliers</a:t>
            </a:r>
          </a:p>
        </p:txBody>
      </p:sp>
      <p:sp>
        <p:nvSpPr>
          <p:cNvPr id="4" name="Slide Number Placeholder 3"/>
          <p:cNvSpPr>
            <a:spLocks noGrp="1"/>
          </p:cNvSpPr>
          <p:nvPr>
            <p:ph type="sldNum" sz="quarter" idx="10"/>
          </p:nvPr>
        </p:nvSpPr>
        <p:spPr/>
        <p:txBody>
          <a:bodyPr/>
          <a:lstStyle/>
          <a:p>
            <a:fld id="{7906D9A8-BBE6-4E24-B4C0-1E94155683B7}" type="slidenum">
              <a:rPr lang="en-CA" smtClean="0"/>
              <a:t>6</a:t>
            </a:fld>
            <a:endParaRPr lang="en-CA"/>
          </a:p>
        </p:txBody>
      </p:sp>
    </p:spTree>
    <p:extLst>
      <p:ext uri="{BB962C8B-B14F-4D97-AF65-F5344CB8AC3E}">
        <p14:creationId xmlns:p14="http://schemas.microsoft.com/office/powerpoint/2010/main" val="68508711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906D9A8-BBE6-4E24-B4C0-1E94155683B7}" type="slidenum">
              <a:rPr lang="en-CA" smtClean="0"/>
              <a:t>7</a:t>
            </a:fld>
            <a:endParaRPr lang="en-CA"/>
          </a:p>
        </p:txBody>
      </p:sp>
    </p:spTree>
    <p:extLst>
      <p:ext uri="{BB962C8B-B14F-4D97-AF65-F5344CB8AC3E}">
        <p14:creationId xmlns:p14="http://schemas.microsoft.com/office/powerpoint/2010/main" val="258402490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906D9A8-BBE6-4E24-B4C0-1E94155683B7}" type="slidenum">
              <a:rPr lang="en-CA" smtClean="0"/>
              <a:t>8</a:t>
            </a:fld>
            <a:endParaRPr lang="en-CA"/>
          </a:p>
        </p:txBody>
      </p:sp>
    </p:spTree>
    <p:extLst>
      <p:ext uri="{BB962C8B-B14F-4D97-AF65-F5344CB8AC3E}">
        <p14:creationId xmlns:p14="http://schemas.microsoft.com/office/powerpoint/2010/main" val="40652325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906D9A8-BBE6-4E24-B4C0-1E94155683B7}" type="slidenum">
              <a:rPr lang="en-CA" smtClean="0"/>
              <a:t>10</a:t>
            </a:fld>
            <a:endParaRPr lang="en-CA"/>
          </a:p>
        </p:txBody>
      </p:sp>
    </p:spTree>
    <p:extLst>
      <p:ext uri="{BB962C8B-B14F-4D97-AF65-F5344CB8AC3E}">
        <p14:creationId xmlns:p14="http://schemas.microsoft.com/office/powerpoint/2010/main" val="198725408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129BE299-783C-450F-94AC-2DD93BE7FDD5}" type="datetimeFigureOut">
              <a:rPr lang="en-CA" smtClean="0"/>
              <a:t>2018-12-05</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41BF9C1D-EDFB-4230-93A5-16EB2456F7A3}" type="slidenum">
              <a:rPr lang="en-CA" smtClean="0"/>
              <a:t>‹#›</a:t>
            </a:fld>
            <a:endParaRPr lang="en-CA"/>
          </a:p>
        </p:txBody>
      </p:sp>
    </p:spTree>
    <p:extLst>
      <p:ext uri="{BB962C8B-B14F-4D97-AF65-F5344CB8AC3E}">
        <p14:creationId xmlns:p14="http://schemas.microsoft.com/office/powerpoint/2010/main" val="271287026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29BE299-783C-450F-94AC-2DD93BE7FDD5}" type="datetimeFigureOut">
              <a:rPr lang="en-CA" smtClean="0"/>
              <a:t>2018-12-05</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41BF9C1D-EDFB-4230-93A5-16EB2456F7A3}" type="slidenum">
              <a:rPr lang="en-CA" smtClean="0"/>
              <a:t>‹#›</a:t>
            </a:fld>
            <a:endParaRPr lang="en-CA"/>
          </a:p>
        </p:txBody>
      </p:sp>
    </p:spTree>
    <p:extLst>
      <p:ext uri="{BB962C8B-B14F-4D97-AF65-F5344CB8AC3E}">
        <p14:creationId xmlns:p14="http://schemas.microsoft.com/office/powerpoint/2010/main" val="422222732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29BE299-783C-450F-94AC-2DD93BE7FDD5}" type="datetimeFigureOut">
              <a:rPr lang="en-CA" smtClean="0"/>
              <a:t>2018-12-05</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41BF9C1D-EDFB-4230-93A5-16EB2456F7A3}" type="slidenum">
              <a:rPr lang="en-CA" smtClean="0"/>
              <a:t>‹#›</a:t>
            </a:fld>
            <a:endParaRPr lang="en-CA"/>
          </a:p>
        </p:txBody>
      </p:sp>
    </p:spTree>
    <p:extLst>
      <p:ext uri="{BB962C8B-B14F-4D97-AF65-F5344CB8AC3E}">
        <p14:creationId xmlns:p14="http://schemas.microsoft.com/office/powerpoint/2010/main" val="399868489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29BE299-783C-450F-94AC-2DD93BE7FDD5}" type="datetimeFigureOut">
              <a:rPr lang="en-CA" smtClean="0"/>
              <a:t>2018-12-05</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41BF9C1D-EDFB-4230-93A5-16EB2456F7A3}" type="slidenum">
              <a:rPr lang="en-CA" smtClean="0"/>
              <a:t>‹#›</a:t>
            </a:fld>
            <a:endParaRPr lang="en-CA"/>
          </a:p>
        </p:txBody>
      </p:sp>
    </p:spTree>
    <p:extLst>
      <p:ext uri="{BB962C8B-B14F-4D97-AF65-F5344CB8AC3E}">
        <p14:creationId xmlns:p14="http://schemas.microsoft.com/office/powerpoint/2010/main" val="220535591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129BE299-783C-450F-94AC-2DD93BE7FDD5}" type="datetimeFigureOut">
              <a:rPr lang="en-CA" smtClean="0"/>
              <a:t>2018-12-05</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41BF9C1D-EDFB-4230-93A5-16EB2456F7A3}" type="slidenum">
              <a:rPr lang="en-CA" smtClean="0"/>
              <a:t>‹#›</a:t>
            </a:fld>
            <a:endParaRPr lang="en-CA"/>
          </a:p>
        </p:txBody>
      </p:sp>
    </p:spTree>
    <p:extLst>
      <p:ext uri="{BB962C8B-B14F-4D97-AF65-F5344CB8AC3E}">
        <p14:creationId xmlns:p14="http://schemas.microsoft.com/office/powerpoint/2010/main" val="293075054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129BE299-783C-450F-94AC-2DD93BE7FDD5}" type="datetimeFigureOut">
              <a:rPr lang="en-CA" smtClean="0"/>
              <a:t>2018-12-05</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41BF9C1D-EDFB-4230-93A5-16EB2456F7A3}" type="slidenum">
              <a:rPr lang="en-CA" smtClean="0"/>
              <a:t>‹#›</a:t>
            </a:fld>
            <a:endParaRPr lang="en-CA"/>
          </a:p>
        </p:txBody>
      </p:sp>
    </p:spTree>
    <p:extLst>
      <p:ext uri="{BB962C8B-B14F-4D97-AF65-F5344CB8AC3E}">
        <p14:creationId xmlns:p14="http://schemas.microsoft.com/office/powerpoint/2010/main" val="14980299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129BE299-783C-450F-94AC-2DD93BE7FDD5}" type="datetimeFigureOut">
              <a:rPr lang="en-CA" smtClean="0"/>
              <a:t>2018-12-05</a:t>
            </a:fld>
            <a:endParaRPr lang="en-CA"/>
          </a:p>
        </p:txBody>
      </p:sp>
      <p:sp>
        <p:nvSpPr>
          <p:cNvPr id="8" name="Footer Placeholder 7"/>
          <p:cNvSpPr>
            <a:spLocks noGrp="1"/>
          </p:cNvSpPr>
          <p:nvPr>
            <p:ph type="ftr" sz="quarter" idx="11"/>
          </p:nvPr>
        </p:nvSpPr>
        <p:spPr/>
        <p:txBody>
          <a:bodyPr/>
          <a:lstStyle/>
          <a:p>
            <a:endParaRPr lang="en-CA"/>
          </a:p>
        </p:txBody>
      </p:sp>
      <p:sp>
        <p:nvSpPr>
          <p:cNvPr id="9" name="Slide Number Placeholder 8"/>
          <p:cNvSpPr>
            <a:spLocks noGrp="1"/>
          </p:cNvSpPr>
          <p:nvPr>
            <p:ph type="sldNum" sz="quarter" idx="12"/>
          </p:nvPr>
        </p:nvSpPr>
        <p:spPr/>
        <p:txBody>
          <a:bodyPr/>
          <a:lstStyle/>
          <a:p>
            <a:fld id="{41BF9C1D-EDFB-4230-93A5-16EB2456F7A3}" type="slidenum">
              <a:rPr lang="en-CA" smtClean="0"/>
              <a:t>‹#›</a:t>
            </a:fld>
            <a:endParaRPr lang="en-CA"/>
          </a:p>
        </p:txBody>
      </p:sp>
    </p:spTree>
    <p:extLst>
      <p:ext uri="{BB962C8B-B14F-4D97-AF65-F5344CB8AC3E}">
        <p14:creationId xmlns:p14="http://schemas.microsoft.com/office/powerpoint/2010/main" val="189523545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129BE299-783C-450F-94AC-2DD93BE7FDD5}" type="datetimeFigureOut">
              <a:rPr lang="en-CA" smtClean="0"/>
              <a:t>2018-12-05</a:t>
            </a:fld>
            <a:endParaRPr lang="en-CA"/>
          </a:p>
        </p:txBody>
      </p:sp>
      <p:sp>
        <p:nvSpPr>
          <p:cNvPr id="4" name="Footer Placeholder 3"/>
          <p:cNvSpPr>
            <a:spLocks noGrp="1"/>
          </p:cNvSpPr>
          <p:nvPr>
            <p:ph type="ftr" sz="quarter" idx="11"/>
          </p:nvPr>
        </p:nvSpPr>
        <p:spPr/>
        <p:txBody>
          <a:bodyPr/>
          <a:lstStyle/>
          <a:p>
            <a:endParaRPr lang="en-CA"/>
          </a:p>
        </p:txBody>
      </p:sp>
      <p:sp>
        <p:nvSpPr>
          <p:cNvPr id="5" name="Slide Number Placeholder 4"/>
          <p:cNvSpPr>
            <a:spLocks noGrp="1"/>
          </p:cNvSpPr>
          <p:nvPr>
            <p:ph type="sldNum" sz="quarter" idx="12"/>
          </p:nvPr>
        </p:nvSpPr>
        <p:spPr/>
        <p:txBody>
          <a:bodyPr/>
          <a:lstStyle/>
          <a:p>
            <a:fld id="{41BF9C1D-EDFB-4230-93A5-16EB2456F7A3}" type="slidenum">
              <a:rPr lang="en-CA" smtClean="0"/>
              <a:t>‹#›</a:t>
            </a:fld>
            <a:endParaRPr lang="en-CA"/>
          </a:p>
        </p:txBody>
      </p:sp>
    </p:spTree>
    <p:extLst>
      <p:ext uri="{BB962C8B-B14F-4D97-AF65-F5344CB8AC3E}">
        <p14:creationId xmlns:p14="http://schemas.microsoft.com/office/powerpoint/2010/main" val="55763872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29BE299-783C-450F-94AC-2DD93BE7FDD5}" type="datetimeFigureOut">
              <a:rPr lang="en-CA" smtClean="0"/>
              <a:t>2018-12-05</a:t>
            </a:fld>
            <a:endParaRPr lang="en-CA"/>
          </a:p>
        </p:txBody>
      </p:sp>
      <p:sp>
        <p:nvSpPr>
          <p:cNvPr id="3" name="Footer Placeholder 2"/>
          <p:cNvSpPr>
            <a:spLocks noGrp="1"/>
          </p:cNvSpPr>
          <p:nvPr>
            <p:ph type="ftr" sz="quarter" idx="11"/>
          </p:nvPr>
        </p:nvSpPr>
        <p:spPr/>
        <p:txBody>
          <a:bodyPr/>
          <a:lstStyle/>
          <a:p>
            <a:endParaRPr lang="en-CA"/>
          </a:p>
        </p:txBody>
      </p:sp>
      <p:sp>
        <p:nvSpPr>
          <p:cNvPr id="4" name="Slide Number Placeholder 3"/>
          <p:cNvSpPr>
            <a:spLocks noGrp="1"/>
          </p:cNvSpPr>
          <p:nvPr>
            <p:ph type="sldNum" sz="quarter" idx="12"/>
          </p:nvPr>
        </p:nvSpPr>
        <p:spPr/>
        <p:txBody>
          <a:bodyPr/>
          <a:lstStyle/>
          <a:p>
            <a:fld id="{41BF9C1D-EDFB-4230-93A5-16EB2456F7A3}" type="slidenum">
              <a:rPr lang="en-CA" smtClean="0"/>
              <a:t>‹#›</a:t>
            </a:fld>
            <a:endParaRPr lang="en-CA"/>
          </a:p>
        </p:txBody>
      </p:sp>
    </p:spTree>
    <p:extLst>
      <p:ext uri="{BB962C8B-B14F-4D97-AF65-F5344CB8AC3E}">
        <p14:creationId xmlns:p14="http://schemas.microsoft.com/office/powerpoint/2010/main" val="89337296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129BE299-783C-450F-94AC-2DD93BE7FDD5}" type="datetimeFigureOut">
              <a:rPr lang="en-CA" smtClean="0"/>
              <a:t>2018-12-05</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41BF9C1D-EDFB-4230-93A5-16EB2456F7A3}" type="slidenum">
              <a:rPr lang="en-CA" smtClean="0"/>
              <a:t>‹#›</a:t>
            </a:fld>
            <a:endParaRPr lang="en-CA"/>
          </a:p>
        </p:txBody>
      </p:sp>
    </p:spTree>
    <p:extLst>
      <p:ext uri="{BB962C8B-B14F-4D97-AF65-F5344CB8AC3E}">
        <p14:creationId xmlns:p14="http://schemas.microsoft.com/office/powerpoint/2010/main" val="350940407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129BE299-783C-450F-94AC-2DD93BE7FDD5}" type="datetimeFigureOut">
              <a:rPr lang="en-CA" smtClean="0"/>
              <a:t>2018-12-05</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41BF9C1D-EDFB-4230-93A5-16EB2456F7A3}" type="slidenum">
              <a:rPr lang="en-CA" smtClean="0"/>
              <a:t>‹#›</a:t>
            </a:fld>
            <a:endParaRPr lang="en-CA"/>
          </a:p>
        </p:txBody>
      </p:sp>
    </p:spTree>
    <p:extLst>
      <p:ext uri="{BB962C8B-B14F-4D97-AF65-F5344CB8AC3E}">
        <p14:creationId xmlns:p14="http://schemas.microsoft.com/office/powerpoint/2010/main" val="418848742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29BE299-783C-450F-94AC-2DD93BE7FDD5}" type="datetimeFigureOut">
              <a:rPr lang="en-CA" smtClean="0"/>
              <a:t>2018-12-05</a:t>
            </a:fld>
            <a:endParaRPr lang="en-CA"/>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CA"/>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1BF9C1D-EDFB-4230-93A5-16EB2456F7A3}" type="slidenum">
              <a:rPr lang="en-CA" smtClean="0"/>
              <a:t>‹#›</a:t>
            </a:fld>
            <a:endParaRPr lang="en-CA"/>
          </a:p>
        </p:txBody>
      </p:sp>
    </p:spTree>
    <p:extLst>
      <p:ext uri="{BB962C8B-B14F-4D97-AF65-F5344CB8AC3E}">
        <p14:creationId xmlns:p14="http://schemas.microsoft.com/office/powerpoint/2010/main" val="367244118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16.tiff"/><Relationship Id="rId5" Type="http://schemas.openxmlformats.org/officeDocument/2006/relationships/image" Target="../media/image15.tiff"/><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8.jpeg"/><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 y="1443413"/>
            <a:ext cx="9143999" cy="1790700"/>
          </a:xfrm>
        </p:spPr>
        <p:txBody>
          <a:bodyPr>
            <a:normAutofit/>
          </a:bodyPr>
          <a:lstStyle/>
          <a:p>
            <a:r>
              <a:rPr lang="en-CA" sz="3000" b="1" dirty="0"/>
              <a:t>Elucidating the relationship between H3K36 and H3K27 </a:t>
            </a:r>
            <a:r>
              <a:rPr lang="en-CA" sz="3000" b="1" dirty="0" err="1"/>
              <a:t>trimethylation</a:t>
            </a:r>
            <a:r>
              <a:rPr lang="en-CA" sz="3000" b="1" dirty="0"/>
              <a:t> across normal and malignant tissue types</a:t>
            </a:r>
          </a:p>
        </p:txBody>
      </p:sp>
      <p:sp>
        <p:nvSpPr>
          <p:cNvPr id="4" name="Subtitle 2"/>
          <p:cNvSpPr txBox="1">
            <a:spLocks/>
          </p:cNvSpPr>
          <p:nvPr/>
        </p:nvSpPr>
        <p:spPr>
          <a:xfrm>
            <a:off x="1143000" y="3366925"/>
            <a:ext cx="6858000" cy="1114655"/>
          </a:xfrm>
          <a:prstGeom prst="rect">
            <a:avLst/>
          </a:prstGeom>
        </p:spPr>
        <p:txBody>
          <a:bodyPr vert="horz" lIns="68580" tIns="34290" rIns="68580" bIns="3429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CA" sz="1800" dirty="0"/>
              <a:t>Cameron Herberts</a:t>
            </a:r>
          </a:p>
          <a:p>
            <a:r>
              <a:rPr lang="en-CA" sz="1800" dirty="0"/>
              <a:t>GSAT rotation project update: December 5</a:t>
            </a:r>
            <a:r>
              <a:rPr lang="en-CA" sz="1800" baseline="30000" dirty="0"/>
              <a:t>th</a:t>
            </a:r>
            <a:r>
              <a:rPr lang="en-CA" sz="1800" dirty="0"/>
              <a:t> 2018</a:t>
            </a:r>
          </a:p>
          <a:p>
            <a:r>
              <a:rPr lang="en-CA" sz="1800" b="1" dirty="0"/>
              <a:t>Hirst Lab</a:t>
            </a:r>
          </a:p>
        </p:txBody>
      </p:sp>
      <p:pic>
        <p:nvPicPr>
          <p:cNvPr id="5" name="Picture 4" descr="https://www.gsat.ubc.ca/wp-content/uploads/2010/08/logo_mark.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4332" y="5761698"/>
            <a:ext cx="778669" cy="892969"/>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p:cNvPicPr>
            <a:picLocks noChangeAspect="1"/>
          </p:cNvPicPr>
          <p:nvPr/>
        </p:nvPicPr>
        <p:blipFill rotWithShape="1">
          <a:blip r:embed="rId4">
            <a:extLst>
              <a:ext uri="{28A0092B-C50C-407E-A947-70E740481C1C}">
                <a14:useLocalDpi xmlns:a14="http://schemas.microsoft.com/office/drawing/2010/main" val="0"/>
              </a:ext>
            </a:extLst>
          </a:blip>
          <a:srcRect r="83243"/>
          <a:stretch/>
        </p:blipFill>
        <p:spPr>
          <a:xfrm>
            <a:off x="8247415" y="5747737"/>
            <a:ext cx="896585" cy="1110263"/>
          </a:xfrm>
          <a:prstGeom prst="rect">
            <a:avLst/>
          </a:prstGeom>
        </p:spPr>
      </p:pic>
    </p:spTree>
    <p:extLst>
      <p:ext uri="{BB962C8B-B14F-4D97-AF65-F5344CB8AC3E}">
        <p14:creationId xmlns:p14="http://schemas.microsoft.com/office/powerpoint/2010/main" val="319073854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7D5900-B867-5D43-AF67-276073A263BC}"/>
              </a:ext>
            </a:extLst>
          </p:cNvPr>
          <p:cNvSpPr>
            <a:spLocks noGrp="1"/>
          </p:cNvSpPr>
          <p:nvPr>
            <p:ph type="title"/>
          </p:nvPr>
        </p:nvSpPr>
        <p:spPr>
          <a:xfrm>
            <a:off x="628650" y="249218"/>
            <a:ext cx="7886700" cy="994172"/>
          </a:xfrm>
        </p:spPr>
        <p:txBody>
          <a:bodyPr>
            <a:normAutofit/>
          </a:bodyPr>
          <a:lstStyle/>
          <a:p>
            <a:r>
              <a:rPr lang="en-US" sz="3200" dirty="0"/>
              <a:t>Acknowledgements</a:t>
            </a:r>
          </a:p>
        </p:txBody>
      </p:sp>
      <p:sp>
        <p:nvSpPr>
          <p:cNvPr id="3" name="Content Placeholder 2">
            <a:extLst>
              <a:ext uri="{FF2B5EF4-FFF2-40B4-BE49-F238E27FC236}">
                <a16:creationId xmlns:a16="http://schemas.microsoft.com/office/drawing/2014/main" id="{AB61FDA2-7A3E-DD44-BBAB-2AFC375141F7}"/>
              </a:ext>
            </a:extLst>
          </p:cNvPr>
          <p:cNvSpPr>
            <a:spLocks noGrp="1"/>
          </p:cNvSpPr>
          <p:nvPr>
            <p:ph idx="1"/>
          </p:nvPr>
        </p:nvSpPr>
        <p:spPr>
          <a:xfrm>
            <a:off x="628650" y="1721357"/>
            <a:ext cx="3248932" cy="3751572"/>
          </a:xfrm>
        </p:spPr>
        <p:txBody>
          <a:bodyPr numCol="2">
            <a:noAutofit/>
          </a:bodyPr>
          <a:lstStyle/>
          <a:p>
            <a:pPr marL="0" indent="0">
              <a:buNone/>
            </a:pPr>
            <a:r>
              <a:rPr lang="en-US" sz="1600" b="1" u="sng" dirty="0"/>
              <a:t>Dr. Martin Hirst</a:t>
            </a:r>
          </a:p>
          <a:p>
            <a:pPr marL="0" indent="0">
              <a:buNone/>
            </a:pPr>
            <a:r>
              <a:rPr lang="en-US" sz="1600" dirty="0"/>
              <a:t>Alice Zhu</a:t>
            </a:r>
          </a:p>
          <a:p>
            <a:pPr marL="0" indent="0">
              <a:buNone/>
            </a:pPr>
            <a:r>
              <a:rPr lang="en-US" sz="1600" dirty="0"/>
              <a:t>Alireza </a:t>
            </a:r>
            <a:r>
              <a:rPr lang="en-US" sz="1600" dirty="0" err="1"/>
              <a:t>Lorzadeh</a:t>
            </a:r>
            <a:endParaRPr lang="en-US" sz="1600" dirty="0"/>
          </a:p>
          <a:p>
            <a:pPr marL="0" indent="0">
              <a:buNone/>
            </a:pPr>
            <a:r>
              <a:rPr lang="en-US" sz="1600" dirty="0"/>
              <a:t>Alvin </a:t>
            </a:r>
            <a:r>
              <a:rPr lang="en-US" sz="1600" dirty="0" err="1"/>
              <a:t>Qiu</a:t>
            </a:r>
            <a:endParaRPr lang="en-US" sz="1600" dirty="0"/>
          </a:p>
          <a:p>
            <a:pPr marL="0" indent="0">
              <a:buNone/>
            </a:pPr>
            <a:r>
              <a:rPr lang="en-US" sz="1600" b="1" dirty="0" err="1"/>
              <a:t>Annaick</a:t>
            </a:r>
            <a:r>
              <a:rPr lang="en-US" sz="1600" b="1" dirty="0"/>
              <a:t> </a:t>
            </a:r>
            <a:r>
              <a:rPr lang="en-US" sz="1600" b="1" dirty="0" err="1"/>
              <a:t>Carles</a:t>
            </a:r>
            <a:endParaRPr lang="en-US" sz="1600" b="1" dirty="0"/>
          </a:p>
          <a:p>
            <a:pPr marL="0" indent="0">
              <a:buNone/>
            </a:pPr>
            <a:r>
              <a:rPr lang="en-US" sz="1600" dirty="0"/>
              <a:t>Edmund Su</a:t>
            </a:r>
          </a:p>
          <a:p>
            <a:pPr marL="0" indent="0">
              <a:buNone/>
            </a:pPr>
            <a:r>
              <a:rPr lang="en-US" sz="1600" dirty="0"/>
              <a:t>Evan </a:t>
            </a:r>
            <a:r>
              <a:rPr lang="en-US" sz="1600" dirty="0" err="1"/>
              <a:t>Gibbard</a:t>
            </a:r>
            <a:endParaRPr lang="en-US" sz="1600" dirty="0"/>
          </a:p>
          <a:p>
            <a:pPr marL="0" indent="0">
              <a:buNone/>
            </a:pPr>
            <a:r>
              <a:rPr lang="en-US" sz="1600" dirty="0"/>
              <a:t>Jasper Wong</a:t>
            </a:r>
          </a:p>
          <a:p>
            <a:pPr marL="0" indent="0">
              <a:buNone/>
            </a:pPr>
            <a:r>
              <a:rPr lang="en-US" sz="1600" dirty="0"/>
              <a:t>Jonathan </a:t>
            </a:r>
            <a:r>
              <a:rPr lang="en-US" sz="1600" dirty="0" err="1"/>
              <a:t>Steif</a:t>
            </a:r>
            <a:endParaRPr lang="en-US" sz="1600" dirty="0"/>
          </a:p>
          <a:p>
            <a:pPr marL="0" indent="0">
              <a:buNone/>
            </a:pPr>
            <a:r>
              <a:rPr lang="en-US" sz="1600" dirty="0"/>
              <a:t>Linda Wang</a:t>
            </a:r>
          </a:p>
          <a:p>
            <a:pPr marL="0" indent="0">
              <a:buNone/>
            </a:pPr>
            <a:endParaRPr lang="en-US" sz="1600" dirty="0"/>
          </a:p>
          <a:p>
            <a:pPr marL="0" indent="0">
              <a:buNone/>
            </a:pPr>
            <a:r>
              <a:rPr lang="en-US" sz="1600" dirty="0" err="1"/>
              <a:t>Luolan</a:t>
            </a:r>
            <a:r>
              <a:rPr lang="en-US" sz="1600" dirty="0"/>
              <a:t> (Gloria) Li</a:t>
            </a:r>
          </a:p>
          <a:p>
            <a:pPr marL="0" indent="0">
              <a:buNone/>
            </a:pPr>
            <a:r>
              <a:rPr lang="en-US" sz="1600" dirty="0"/>
              <a:t>Marcus Wong</a:t>
            </a:r>
          </a:p>
          <a:p>
            <a:pPr marL="0" indent="0">
              <a:buNone/>
            </a:pPr>
            <a:r>
              <a:rPr lang="en-US" sz="1600" dirty="0"/>
              <a:t>Michelle </a:t>
            </a:r>
            <a:r>
              <a:rPr lang="en-US" sz="1600" dirty="0" err="1"/>
              <a:t>Moksa</a:t>
            </a:r>
            <a:endParaRPr lang="en-US" sz="1600" dirty="0"/>
          </a:p>
          <a:p>
            <a:pPr marL="0" indent="0">
              <a:buNone/>
            </a:pPr>
            <a:r>
              <a:rPr lang="en-US" sz="1600" dirty="0"/>
              <a:t>Misha </a:t>
            </a:r>
            <a:r>
              <a:rPr lang="en-US" sz="1600" dirty="0" err="1"/>
              <a:t>Bilenky</a:t>
            </a:r>
            <a:endParaRPr lang="en-US" sz="1600" dirty="0"/>
          </a:p>
          <a:p>
            <a:pPr marL="0" indent="0">
              <a:buNone/>
            </a:pPr>
            <a:r>
              <a:rPr lang="en-US" sz="1600" dirty="0"/>
              <a:t>Qi (Rachelle) Cao</a:t>
            </a:r>
          </a:p>
          <a:p>
            <a:pPr marL="0" indent="0">
              <a:buNone/>
            </a:pPr>
            <a:r>
              <a:rPr lang="en-US" sz="1600" dirty="0"/>
              <a:t>Raisa Shabbir</a:t>
            </a:r>
          </a:p>
          <a:p>
            <a:pPr marL="0" indent="0">
              <a:buNone/>
            </a:pPr>
            <a:r>
              <a:rPr lang="en-US" sz="1600" dirty="0" err="1"/>
              <a:t>Rashedul</a:t>
            </a:r>
            <a:r>
              <a:rPr lang="en-US" sz="1600" dirty="0"/>
              <a:t> Islam</a:t>
            </a:r>
          </a:p>
        </p:txBody>
      </p:sp>
      <p:pic>
        <p:nvPicPr>
          <p:cNvPr id="4" name="Picture 3" descr="https://www.gsat.ubc.ca/wp-content/uploads/2010/08/logo_mark.png">
            <a:extLst>
              <a:ext uri="{FF2B5EF4-FFF2-40B4-BE49-F238E27FC236}">
                <a16:creationId xmlns:a16="http://schemas.microsoft.com/office/drawing/2014/main" id="{33D77DE4-AD04-0F44-9EF8-E119CDBB971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853883" y="3150659"/>
            <a:ext cx="778669" cy="892969"/>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a:extLst>
              <a:ext uri="{FF2B5EF4-FFF2-40B4-BE49-F238E27FC236}">
                <a16:creationId xmlns:a16="http://schemas.microsoft.com/office/drawing/2014/main" id="{005A564C-FFEB-B641-9412-A06E808F8141}"/>
              </a:ext>
            </a:extLst>
          </p:cNvPr>
          <p:cNvPicPr>
            <a:picLocks noChangeAspect="1"/>
          </p:cNvPicPr>
          <p:nvPr/>
        </p:nvPicPr>
        <p:blipFill rotWithShape="1">
          <a:blip r:embed="rId4">
            <a:extLst>
              <a:ext uri="{28A0092B-C50C-407E-A947-70E740481C1C}">
                <a14:useLocalDpi xmlns:a14="http://schemas.microsoft.com/office/drawing/2010/main" val="0"/>
              </a:ext>
            </a:extLst>
          </a:blip>
          <a:srcRect r="83243"/>
          <a:stretch/>
        </p:blipFill>
        <p:spPr>
          <a:xfrm>
            <a:off x="7735967" y="1977398"/>
            <a:ext cx="896585" cy="1110263"/>
          </a:xfrm>
          <a:prstGeom prst="rect">
            <a:avLst/>
          </a:prstGeom>
        </p:spPr>
      </p:pic>
      <p:pic>
        <p:nvPicPr>
          <p:cNvPr id="6" name="Picture 5">
            <a:extLst>
              <a:ext uri="{FF2B5EF4-FFF2-40B4-BE49-F238E27FC236}">
                <a16:creationId xmlns:a16="http://schemas.microsoft.com/office/drawing/2014/main" id="{DB0EB445-73B3-BB48-B020-DFB7E4C0ED25}"/>
              </a:ext>
            </a:extLst>
          </p:cNvPr>
          <p:cNvPicPr>
            <a:picLocks noChangeAspect="1"/>
          </p:cNvPicPr>
          <p:nvPr/>
        </p:nvPicPr>
        <p:blipFill rotWithShape="1">
          <a:blip r:embed="rId5"/>
          <a:srcRect r="86959"/>
          <a:stretch/>
        </p:blipFill>
        <p:spPr>
          <a:xfrm>
            <a:off x="7942997" y="4303410"/>
            <a:ext cx="545876" cy="509587"/>
          </a:xfrm>
          <a:prstGeom prst="rect">
            <a:avLst/>
          </a:prstGeom>
        </p:spPr>
      </p:pic>
      <p:pic>
        <p:nvPicPr>
          <p:cNvPr id="7" name="Picture 6">
            <a:extLst>
              <a:ext uri="{FF2B5EF4-FFF2-40B4-BE49-F238E27FC236}">
                <a16:creationId xmlns:a16="http://schemas.microsoft.com/office/drawing/2014/main" id="{E67727B9-7716-D047-81CB-5C2430DEEF0F}"/>
              </a:ext>
            </a:extLst>
          </p:cNvPr>
          <p:cNvPicPr>
            <a:picLocks noChangeAspect="1"/>
          </p:cNvPicPr>
          <p:nvPr/>
        </p:nvPicPr>
        <p:blipFill>
          <a:blip r:embed="rId6"/>
          <a:stretch>
            <a:fillRect/>
          </a:stretch>
        </p:blipFill>
        <p:spPr>
          <a:xfrm>
            <a:off x="4243419" y="948184"/>
            <a:ext cx="3126711" cy="5191358"/>
          </a:xfrm>
          <a:prstGeom prst="rect">
            <a:avLst/>
          </a:prstGeom>
        </p:spPr>
      </p:pic>
      <p:pic>
        <p:nvPicPr>
          <p:cNvPr id="8" name="Picture 7">
            <a:extLst>
              <a:ext uri="{FF2B5EF4-FFF2-40B4-BE49-F238E27FC236}">
                <a16:creationId xmlns:a16="http://schemas.microsoft.com/office/drawing/2014/main" id="{F60A08D8-2BD6-DE40-B492-3426A11175B5}"/>
              </a:ext>
            </a:extLst>
          </p:cNvPr>
          <p:cNvPicPr>
            <a:picLocks noChangeAspect="1"/>
          </p:cNvPicPr>
          <p:nvPr/>
        </p:nvPicPr>
        <p:blipFill rotWithShape="1">
          <a:blip r:embed="rId5"/>
          <a:srcRect l="14066" t="17838" r="50088" b="47155"/>
          <a:stretch/>
        </p:blipFill>
        <p:spPr>
          <a:xfrm>
            <a:off x="7498879" y="4812997"/>
            <a:ext cx="1500476" cy="169698"/>
          </a:xfrm>
          <a:prstGeom prst="rect">
            <a:avLst/>
          </a:prstGeom>
        </p:spPr>
      </p:pic>
    </p:spTree>
    <p:extLst>
      <p:ext uri="{BB962C8B-B14F-4D97-AF65-F5344CB8AC3E}">
        <p14:creationId xmlns:p14="http://schemas.microsoft.com/office/powerpoint/2010/main" val="12393393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CA" sz="3200" dirty="0"/>
              <a:t>Histone H3K27 and H3K36 trimethylation in non-malignant cells</a:t>
            </a:r>
          </a:p>
        </p:txBody>
      </p:sp>
      <p:sp>
        <p:nvSpPr>
          <p:cNvPr id="3" name="Content Placeholder 2"/>
          <p:cNvSpPr>
            <a:spLocks noGrp="1"/>
          </p:cNvSpPr>
          <p:nvPr>
            <p:ph idx="1"/>
          </p:nvPr>
        </p:nvSpPr>
        <p:spPr>
          <a:xfrm>
            <a:off x="309967" y="2216671"/>
            <a:ext cx="3839810" cy="3263504"/>
          </a:xfrm>
        </p:spPr>
        <p:txBody>
          <a:bodyPr>
            <a:noAutofit/>
          </a:bodyPr>
          <a:lstStyle/>
          <a:p>
            <a:r>
              <a:rPr lang="en-CA" sz="1600" dirty="0"/>
              <a:t>H3K27me3 and H3K36me3 are typically associated with </a:t>
            </a:r>
            <a:r>
              <a:rPr lang="en-CA" sz="1600" b="1" dirty="0"/>
              <a:t>transcriptional repression </a:t>
            </a:r>
            <a:r>
              <a:rPr lang="en-CA" sz="1600" dirty="0"/>
              <a:t>and </a:t>
            </a:r>
            <a:r>
              <a:rPr lang="en-CA" sz="1600" b="1" dirty="0"/>
              <a:t>activation</a:t>
            </a:r>
            <a:r>
              <a:rPr lang="en-CA" sz="1600" dirty="0"/>
              <a:t>, respectively, and usually exhibit mutual exclusivity.</a:t>
            </a:r>
          </a:p>
          <a:p>
            <a:endParaRPr lang="en-CA" sz="1600" dirty="0"/>
          </a:p>
          <a:p>
            <a:r>
              <a:rPr lang="en-CA" sz="1600" dirty="0"/>
              <a:t>Increasing evidence of crosstalk between H3K36me2/3 and H3K27me3 modifiers:</a:t>
            </a:r>
          </a:p>
          <a:p>
            <a:pPr lvl="1"/>
            <a:r>
              <a:rPr lang="en-CA" sz="1600" dirty="0"/>
              <a:t>H3K36me3 shown to inhibit PRC2 subunit EZH2, preventing the spreading of H3K27me3.</a:t>
            </a:r>
          </a:p>
          <a:p>
            <a:pPr lvl="1"/>
            <a:r>
              <a:rPr lang="en-CA" sz="1600" dirty="0"/>
              <a:t>Conversely, PRC2 subunit PHF19 may recruit H3K36me3 demethylase NO66 to H3K36me3 sites.</a:t>
            </a:r>
          </a:p>
          <a:p>
            <a:pPr marL="0" indent="0">
              <a:buNone/>
            </a:pPr>
            <a:endParaRPr lang="en-CA" sz="1600" dirty="0"/>
          </a:p>
        </p:txBody>
      </p:sp>
      <p:sp>
        <p:nvSpPr>
          <p:cNvPr id="8" name="Rectangle 7">
            <a:extLst>
              <a:ext uri="{FF2B5EF4-FFF2-40B4-BE49-F238E27FC236}">
                <a16:creationId xmlns:a16="http://schemas.microsoft.com/office/drawing/2014/main" id="{1812E8B4-538C-1647-BC73-E4C3B61CC83F}"/>
              </a:ext>
            </a:extLst>
          </p:cNvPr>
          <p:cNvSpPr/>
          <p:nvPr/>
        </p:nvSpPr>
        <p:spPr>
          <a:xfrm>
            <a:off x="0" y="6557918"/>
            <a:ext cx="2254469" cy="300082"/>
          </a:xfrm>
          <a:prstGeom prst="rect">
            <a:avLst/>
          </a:prstGeom>
        </p:spPr>
        <p:txBody>
          <a:bodyPr wrap="square">
            <a:spAutoFit/>
          </a:bodyPr>
          <a:lstStyle/>
          <a:p>
            <a:r>
              <a:rPr lang="en-CA" sz="1350" b="1" dirty="0"/>
              <a:t>Zhang </a:t>
            </a:r>
            <a:r>
              <a:rPr lang="en-CA" sz="1350" b="1" i="1" dirty="0"/>
              <a:t>et al</a:t>
            </a:r>
            <a:r>
              <a:rPr lang="en-CA" sz="1350" b="1" dirty="0"/>
              <a:t>., EMBO rep. 2015</a:t>
            </a:r>
            <a:endParaRPr lang="en-CA" sz="1350" dirty="0"/>
          </a:p>
        </p:txBody>
      </p:sp>
      <p:sp>
        <p:nvSpPr>
          <p:cNvPr id="9" name="Rectangle 8">
            <a:extLst>
              <a:ext uri="{FF2B5EF4-FFF2-40B4-BE49-F238E27FC236}">
                <a16:creationId xmlns:a16="http://schemas.microsoft.com/office/drawing/2014/main" id="{69374278-7F84-7E41-898B-E006E8DA68DD}"/>
              </a:ext>
            </a:extLst>
          </p:cNvPr>
          <p:cNvSpPr/>
          <p:nvPr/>
        </p:nvSpPr>
        <p:spPr>
          <a:xfrm>
            <a:off x="3947896" y="5866539"/>
            <a:ext cx="5196104" cy="276999"/>
          </a:xfrm>
          <a:prstGeom prst="rect">
            <a:avLst/>
          </a:prstGeom>
        </p:spPr>
        <p:txBody>
          <a:bodyPr wrap="square">
            <a:spAutoFit/>
          </a:bodyPr>
          <a:lstStyle/>
          <a:p>
            <a:pPr algn="ctr"/>
            <a:r>
              <a:rPr lang="en-CA" sz="1200" b="1" dirty="0"/>
              <a:t>Fig 1. Conventional distribution of H3K36 and H3K27 trimethylation marks.</a:t>
            </a:r>
            <a:endParaRPr lang="en-CA" sz="1200" dirty="0"/>
          </a:p>
        </p:txBody>
      </p:sp>
      <p:pic>
        <p:nvPicPr>
          <p:cNvPr id="5" name="Picture 4">
            <a:extLst>
              <a:ext uri="{FF2B5EF4-FFF2-40B4-BE49-F238E27FC236}">
                <a16:creationId xmlns:a16="http://schemas.microsoft.com/office/drawing/2014/main" id="{539BD4AF-821A-FF4D-AE72-E69049DBA3E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149777" y="1953680"/>
            <a:ext cx="4686885" cy="3789486"/>
          </a:xfrm>
          <a:prstGeom prst="rect">
            <a:avLst/>
          </a:prstGeom>
        </p:spPr>
      </p:pic>
    </p:spTree>
    <p:extLst>
      <p:ext uri="{BB962C8B-B14F-4D97-AF65-F5344CB8AC3E}">
        <p14:creationId xmlns:p14="http://schemas.microsoft.com/office/powerpoint/2010/main" val="140048696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666863"/>
            <a:ext cx="4204607" cy="994172"/>
          </a:xfrm>
        </p:spPr>
        <p:txBody>
          <a:bodyPr>
            <a:noAutofit/>
          </a:bodyPr>
          <a:lstStyle/>
          <a:p>
            <a:r>
              <a:rPr lang="en-CA" sz="3200" dirty="0"/>
              <a:t>Redistribution of H3K27me3 and HeK36me3 in cancer</a:t>
            </a:r>
          </a:p>
        </p:txBody>
      </p:sp>
      <p:sp>
        <p:nvSpPr>
          <p:cNvPr id="3" name="Content Placeholder 2"/>
          <p:cNvSpPr>
            <a:spLocks noGrp="1"/>
          </p:cNvSpPr>
          <p:nvPr>
            <p:ph idx="1"/>
          </p:nvPr>
        </p:nvSpPr>
        <p:spPr>
          <a:xfrm>
            <a:off x="628650" y="2583955"/>
            <a:ext cx="3895849" cy="3448170"/>
          </a:xfrm>
        </p:spPr>
        <p:txBody>
          <a:bodyPr>
            <a:noAutofit/>
          </a:bodyPr>
          <a:lstStyle/>
          <a:p>
            <a:r>
              <a:rPr lang="en-CA" sz="1600" dirty="0"/>
              <a:t>Cancer-associated H3 (K36M) mutations co-localize with sites of </a:t>
            </a:r>
            <a:r>
              <a:rPr lang="en-CA" sz="1600" dirty="0">
                <a:solidFill>
                  <a:srgbClr val="333333"/>
                </a:solidFill>
              </a:rPr>
              <a:t>H3K27 and H3K36</a:t>
            </a:r>
            <a:r>
              <a:rPr lang="en-CA" sz="1600" dirty="0"/>
              <a:t> methylation and alter typical binding patterns.</a:t>
            </a:r>
          </a:p>
          <a:p>
            <a:r>
              <a:rPr lang="en-CA" sz="1600" dirty="0"/>
              <a:t>Disruptions to H3K36 methylation cause depletion of H3K36me3 and expansion of H3K27me3.</a:t>
            </a:r>
          </a:p>
          <a:p>
            <a:pPr lvl="1"/>
            <a:r>
              <a:rPr lang="en-CA" sz="1600" dirty="0"/>
              <a:t>Impairs differentiation of mesenchymal progenitor cells and is sufficient for sarcoma tumorigenesis.</a:t>
            </a:r>
          </a:p>
          <a:p>
            <a:r>
              <a:rPr lang="en-CA" sz="1600" dirty="0"/>
              <a:t>Interplay of H3K27me3 and H3K36me3 seems to have an oncogenic role in pediatric cancers.</a:t>
            </a:r>
          </a:p>
        </p:txBody>
      </p:sp>
      <p:sp>
        <p:nvSpPr>
          <p:cNvPr id="9" name="Rectangle 8">
            <a:extLst>
              <a:ext uri="{FF2B5EF4-FFF2-40B4-BE49-F238E27FC236}">
                <a16:creationId xmlns:a16="http://schemas.microsoft.com/office/drawing/2014/main" id="{69374278-7F84-7E41-898B-E006E8DA68DD}"/>
              </a:ext>
            </a:extLst>
          </p:cNvPr>
          <p:cNvSpPr/>
          <p:nvPr/>
        </p:nvSpPr>
        <p:spPr>
          <a:xfrm>
            <a:off x="5029201" y="6306808"/>
            <a:ext cx="3957020" cy="461665"/>
          </a:xfrm>
          <a:prstGeom prst="rect">
            <a:avLst/>
          </a:prstGeom>
        </p:spPr>
        <p:txBody>
          <a:bodyPr wrap="square">
            <a:spAutoFit/>
          </a:bodyPr>
          <a:lstStyle/>
          <a:p>
            <a:pPr algn="ctr"/>
            <a:r>
              <a:rPr lang="en-CA" sz="1200" b="1" dirty="0"/>
              <a:t>Fig 2. Genome-wide depletion of H3K36me3 allows for expansion of H3K27me3.</a:t>
            </a:r>
            <a:endParaRPr lang="en-CA" sz="1200" dirty="0"/>
          </a:p>
        </p:txBody>
      </p:sp>
      <p:sp>
        <p:nvSpPr>
          <p:cNvPr id="13" name="Rectangle 12">
            <a:extLst>
              <a:ext uri="{FF2B5EF4-FFF2-40B4-BE49-F238E27FC236}">
                <a16:creationId xmlns:a16="http://schemas.microsoft.com/office/drawing/2014/main" id="{7F7B06B5-0635-154D-9F87-1BEC00B5756D}"/>
              </a:ext>
            </a:extLst>
          </p:cNvPr>
          <p:cNvSpPr/>
          <p:nvPr/>
        </p:nvSpPr>
        <p:spPr>
          <a:xfrm>
            <a:off x="0" y="6557918"/>
            <a:ext cx="1750004" cy="300082"/>
          </a:xfrm>
          <a:prstGeom prst="rect">
            <a:avLst/>
          </a:prstGeom>
        </p:spPr>
        <p:txBody>
          <a:bodyPr wrap="square">
            <a:spAutoFit/>
          </a:bodyPr>
          <a:lstStyle/>
          <a:p>
            <a:r>
              <a:rPr lang="en-CA" sz="1350" b="1" dirty="0"/>
              <a:t>Lu </a:t>
            </a:r>
            <a:r>
              <a:rPr lang="en-CA" sz="1350" b="1" i="1" dirty="0"/>
              <a:t>et al</a:t>
            </a:r>
            <a:r>
              <a:rPr lang="en-CA" sz="1350" b="1" dirty="0"/>
              <a:t>., Science 2016</a:t>
            </a:r>
            <a:endParaRPr lang="en-CA" sz="1350" dirty="0"/>
          </a:p>
        </p:txBody>
      </p:sp>
      <p:pic>
        <p:nvPicPr>
          <p:cNvPr id="8" name="Picture 7">
            <a:extLst>
              <a:ext uri="{FF2B5EF4-FFF2-40B4-BE49-F238E27FC236}">
                <a16:creationId xmlns:a16="http://schemas.microsoft.com/office/drawing/2014/main" id="{ACF2BBC3-9E83-CA44-9F8F-EBFFEB997D4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33257" y="216633"/>
            <a:ext cx="4066405" cy="2888804"/>
          </a:xfrm>
          <a:prstGeom prst="rect">
            <a:avLst/>
          </a:prstGeom>
        </p:spPr>
      </p:pic>
      <p:pic>
        <p:nvPicPr>
          <p:cNvPr id="5" name="Picture 4">
            <a:extLst>
              <a:ext uri="{FF2B5EF4-FFF2-40B4-BE49-F238E27FC236}">
                <a16:creationId xmlns:a16="http://schemas.microsoft.com/office/drawing/2014/main" id="{ADE52CAA-762B-0043-9AD5-866A824358C9}"/>
              </a:ext>
            </a:extLst>
          </p:cNvPr>
          <p:cNvPicPr>
            <a:picLocks noChangeAspect="1"/>
          </p:cNvPicPr>
          <p:nvPr/>
        </p:nvPicPr>
        <p:blipFill rotWithShape="1">
          <a:blip r:embed="rId4">
            <a:extLst>
              <a:ext uri="{28A0092B-C50C-407E-A947-70E740481C1C}">
                <a14:useLocalDpi xmlns:a14="http://schemas.microsoft.com/office/drawing/2010/main" val="0"/>
              </a:ext>
            </a:extLst>
          </a:blip>
          <a:srcRect r="36892"/>
          <a:stretch/>
        </p:blipFill>
        <p:spPr>
          <a:xfrm>
            <a:off x="4833257" y="3089471"/>
            <a:ext cx="3942608" cy="3200527"/>
          </a:xfrm>
          <a:prstGeom prst="rect">
            <a:avLst/>
          </a:prstGeom>
        </p:spPr>
      </p:pic>
    </p:spTree>
    <p:extLst>
      <p:ext uri="{BB962C8B-B14F-4D97-AF65-F5344CB8AC3E}">
        <p14:creationId xmlns:p14="http://schemas.microsoft.com/office/powerpoint/2010/main" val="286572111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9977F2-8023-D64F-B4AC-BA8B265866BC}"/>
              </a:ext>
            </a:extLst>
          </p:cNvPr>
          <p:cNvSpPr>
            <a:spLocks noGrp="1"/>
          </p:cNvSpPr>
          <p:nvPr>
            <p:ph type="title"/>
          </p:nvPr>
        </p:nvSpPr>
        <p:spPr/>
        <p:txBody>
          <a:bodyPr>
            <a:noAutofit/>
          </a:bodyPr>
          <a:lstStyle/>
          <a:p>
            <a:r>
              <a:rPr lang="en-CA" sz="3200" dirty="0"/>
              <a:t>Elucidating the relationship between H3K36 and H3K27 trimethylation across normal and malignant tissue types</a:t>
            </a:r>
            <a:endParaRPr lang="en-US" sz="3200" dirty="0"/>
          </a:p>
        </p:txBody>
      </p:sp>
      <p:sp>
        <p:nvSpPr>
          <p:cNvPr id="3" name="Content Placeholder 2">
            <a:extLst>
              <a:ext uri="{FF2B5EF4-FFF2-40B4-BE49-F238E27FC236}">
                <a16:creationId xmlns:a16="http://schemas.microsoft.com/office/drawing/2014/main" id="{98C62311-AF28-1849-80F3-41797B1ED259}"/>
              </a:ext>
            </a:extLst>
          </p:cNvPr>
          <p:cNvSpPr>
            <a:spLocks noGrp="1"/>
          </p:cNvSpPr>
          <p:nvPr>
            <p:ph idx="1"/>
          </p:nvPr>
        </p:nvSpPr>
        <p:spPr>
          <a:xfrm>
            <a:off x="628650" y="2245755"/>
            <a:ext cx="7886700" cy="3747272"/>
          </a:xfrm>
        </p:spPr>
        <p:txBody>
          <a:bodyPr>
            <a:normAutofit/>
          </a:bodyPr>
          <a:lstStyle/>
          <a:p>
            <a:pPr marL="0" indent="0">
              <a:buNone/>
            </a:pPr>
            <a:r>
              <a:rPr lang="en-US" sz="1600" b="1" u="sng" dirty="0"/>
              <a:t>Aim</a:t>
            </a:r>
            <a:r>
              <a:rPr lang="en-US" sz="1600" b="1" dirty="0"/>
              <a:t>: to characterize the relationship between H3K36 and H3K27 trimethylation in cancer and clarify its possible oncogenic role. </a:t>
            </a:r>
          </a:p>
          <a:p>
            <a:pPr marL="0" indent="0">
              <a:buNone/>
            </a:pPr>
            <a:endParaRPr lang="en-US" sz="1600" dirty="0"/>
          </a:p>
          <a:p>
            <a:r>
              <a:rPr lang="en-US" sz="1600" dirty="0"/>
              <a:t>Exploratory analysis across multiple datasets comprising 110 paired samples:</a:t>
            </a:r>
          </a:p>
          <a:p>
            <a:pPr lvl="1"/>
            <a:r>
              <a:rPr lang="en-US" sz="1600" dirty="0"/>
              <a:t>91 from Centre for Epigenome Mapping Technologies (</a:t>
            </a:r>
            <a:r>
              <a:rPr lang="en-US" sz="1600" b="1" dirty="0"/>
              <a:t>CEMT</a:t>
            </a:r>
            <a:r>
              <a:rPr lang="en-US" sz="1600" dirty="0"/>
              <a:t>) consortium (normal + tumor samples).</a:t>
            </a:r>
          </a:p>
          <a:p>
            <a:pPr lvl="1"/>
            <a:r>
              <a:rPr lang="en-US" sz="1600" dirty="0"/>
              <a:t>15 from NCI Rhabdoid tumor project (tumor, cell lines, embryonic stem cells).</a:t>
            </a:r>
          </a:p>
          <a:p>
            <a:pPr lvl="1"/>
            <a:r>
              <a:rPr lang="en-US" sz="1600" dirty="0"/>
              <a:t>4 small cell carcinoma of the ovary hypercalcemic type (</a:t>
            </a:r>
            <a:r>
              <a:rPr lang="en-US" sz="1600" b="1" dirty="0"/>
              <a:t>SCCOHT</a:t>
            </a:r>
            <a:r>
              <a:rPr lang="en-US" sz="1600" dirty="0"/>
              <a:t>) tissues.</a:t>
            </a:r>
          </a:p>
          <a:p>
            <a:endParaRPr lang="en-US" sz="1600" dirty="0"/>
          </a:p>
          <a:p>
            <a:r>
              <a:rPr lang="en-US" sz="1600" dirty="0"/>
              <a:t>Whole-genome H3K36me3 and H3K27me3 </a:t>
            </a:r>
            <a:r>
              <a:rPr lang="en-US" sz="1600" dirty="0" err="1"/>
              <a:t>ChIP-Seq</a:t>
            </a:r>
            <a:r>
              <a:rPr lang="en-US" sz="1600" dirty="0"/>
              <a:t> data available for all samples.</a:t>
            </a:r>
          </a:p>
        </p:txBody>
      </p:sp>
    </p:spTree>
    <p:extLst>
      <p:ext uri="{BB962C8B-B14F-4D97-AF65-F5344CB8AC3E}">
        <p14:creationId xmlns:p14="http://schemas.microsoft.com/office/powerpoint/2010/main" val="180860928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 name="Title 1"/>
          <p:cNvSpPr>
            <a:spLocks noGrp="1"/>
          </p:cNvSpPr>
          <p:nvPr>
            <p:ph type="title"/>
          </p:nvPr>
        </p:nvSpPr>
        <p:spPr>
          <a:xfrm>
            <a:off x="628650" y="423712"/>
            <a:ext cx="4484625" cy="994172"/>
          </a:xfrm>
        </p:spPr>
        <p:txBody>
          <a:bodyPr>
            <a:normAutofit/>
          </a:bodyPr>
          <a:lstStyle/>
          <a:p>
            <a:r>
              <a:rPr lang="en-CA" sz="3200" dirty="0"/>
              <a:t>Analysis methodology</a:t>
            </a:r>
          </a:p>
        </p:txBody>
      </p:sp>
      <p:sp>
        <p:nvSpPr>
          <p:cNvPr id="3" name="Content Placeholder 2"/>
          <p:cNvSpPr>
            <a:spLocks noGrp="1"/>
          </p:cNvSpPr>
          <p:nvPr>
            <p:ph idx="1"/>
          </p:nvPr>
        </p:nvSpPr>
        <p:spPr>
          <a:xfrm>
            <a:off x="628650" y="2226469"/>
            <a:ext cx="4325589" cy="3263504"/>
          </a:xfrm>
        </p:spPr>
        <p:txBody>
          <a:bodyPr>
            <a:noAutofit/>
          </a:bodyPr>
          <a:lstStyle/>
          <a:p>
            <a:r>
              <a:rPr lang="en-CA" sz="1600" dirty="0"/>
              <a:t>Bam files representing raw hg19 aligned reads from H3K27me3 and H3K36me3 </a:t>
            </a:r>
            <a:r>
              <a:rPr lang="en-CA" sz="1600" dirty="0" err="1"/>
              <a:t>ChIP</a:t>
            </a:r>
            <a:r>
              <a:rPr lang="en-CA" sz="1600" dirty="0"/>
              <a:t>-Sequencing is converted to fixed-step Wig files.</a:t>
            </a:r>
          </a:p>
          <a:p>
            <a:endParaRPr lang="en-CA" sz="1600" dirty="0"/>
          </a:p>
          <a:p>
            <a:r>
              <a:rPr lang="en-CA" sz="1600" dirty="0"/>
              <a:t>Normalized coverage in select regions (TSS +/- 2kb) is calculated and returned as a bed file.</a:t>
            </a:r>
          </a:p>
          <a:p>
            <a:endParaRPr lang="en-CA" sz="1600" dirty="0"/>
          </a:p>
          <a:p>
            <a:r>
              <a:rPr lang="en-CA" sz="1600" dirty="0"/>
              <a:t>Coverage data for each sample is merged on genomic coordinate to produce a data matrix.</a:t>
            </a:r>
          </a:p>
          <a:p>
            <a:endParaRPr lang="en-CA" sz="1600" dirty="0"/>
          </a:p>
          <a:p>
            <a:r>
              <a:rPr lang="en-CA" sz="1600" dirty="0"/>
              <a:t>Amalgamation of meta-data and clarifying missing fields (ongoing)</a:t>
            </a:r>
          </a:p>
        </p:txBody>
      </p:sp>
      <p:sp>
        <p:nvSpPr>
          <p:cNvPr id="6" name="Rectangle 5"/>
          <p:cNvSpPr/>
          <p:nvPr/>
        </p:nvSpPr>
        <p:spPr>
          <a:xfrm>
            <a:off x="7736895" y="2128134"/>
            <a:ext cx="1002336" cy="338554"/>
          </a:xfrm>
          <a:prstGeom prst="rect">
            <a:avLst/>
          </a:prstGeom>
        </p:spPr>
        <p:txBody>
          <a:bodyPr wrap="square">
            <a:spAutoFit/>
          </a:bodyPr>
          <a:lstStyle/>
          <a:p>
            <a:r>
              <a:rPr lang="en-CA" sz="1600" b="1" dirty="0"/>
              <a:t>Wig file</a:t>
            </a:r>
            <a:endParaRPr lang="en-CA" sz="1600" dirty="0"/>
          </a:p>
        </p:txBody>
      </p:sp>
      <p:pic>
        <p:nvPicPr>
          <p:cNvPr id="2052" name="Picture 4" descr="Related image"/>
          <p:cNvPicPr>
            <a:picLocks noChangeAspect="1" noChangeArrowheads="1"/>
          </p:cNvPicPr>
          <p:nvPr/>
        </p:nvPicPr>
        <p:blipFill rotWithShape="1">
          <a:blip r:embed="rId3">
            <a:extLst>
              <a:ext uri="{28A0092B-C50C-407E-A947-70E740481C1C}">
                <a14:useLocalDpi xmlns:a14="http://schemas.microsoft.com/office/drawing/2010/main" val="0"/>
              </a:ext>
            </a:extLst>
          </a:blip>
          <a:srcRect l="62024" t="33629" b="38841"/>
          <a:stretch/>
        </p:blipFill>
        <p:spPr bwMode="auto">
          <a:xfrm>
            <a:off x="5492597" y="1848412"/>
            <a:ext cx="2170271" cy="971550"/>
          </a:xfrm>
          <a:prstGeom prst="rect">
            <a:avLst/>
          </a:prstGeom>
          <a:noFill/>
          <a:extLst>
            <a:ext uri="{909E8E84-426E-40DD-AFC4-6F175D3DCCD1}">
              <a14:hiddenFill xmlns:a14="http://schemas.microsoft.com/office/drawing/2010/main">
                <a:solidFill>
                  <a:srgbClr val="FFFFFF"/>
                </a:solidFill>
              </a14:hiddenFill>
            </a:ext>
          </a:extLst>
        </p:spPr>
      </p:pic>
      <p:grpSp>
        <p:nvGrpSpPr>
          <p:cNvPr id="62" name="Group 61"/>
          <p:cNvGrpSpPr/>
          <p:nvPr/>
        </p:nvGrpSpPr>
        <p:grpSpPr>
          <a:xfrm>
            <a:off x="5514250" y="3413356"/>
            <a:ext cx="2148618" cy="725091"/>
            <a:chOff x="7352333" y="3447897"/>
            <a:chExt cx="2864824" cy="966788"/>
          </a:xfrm>
        </p:grpSpPr>
        <p:sp>
          <p:nvSpPr>
            <p:cNvPr id="50" name="Rectangle 49"/>
            <p:cNvSpPr/>
            <p:nvPr/>
          </p:nvSpPr>
          <p:spPr>
            <a:xfrm>
              <a:off x="9901030" y="3447897"/>
              <a:ext cx="45719" cy="966781"/>
            </a:xfrm>
            <a:prstGeom prst="rect">
              <a:avLst/>
            </a:prstGeom>
            <a:solidFill>
              <a:srgbClr val="861313"/>
            </a:solidFill>
            <a:ln>
              <a:solidFill>
                <a:srgbClr val="86131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1350">
                <a:solidFill>
                  <a:srgbClr val="861313"/>
                </a:solidFill>
              </a:endParaRPr>
            </a:p>
          </p:txBody>
        </p:sp>
        <p:sp>
          <p:nvSpPr>
            <p:cNvPr id="4" name="Rectangle 3"/>
            <p:cNvSpPr/>
            <p:nvPr/>
          </p:nvSpPr>
          <p:spPr>
            <a:xfrm>
              <a:off x="7352333" y="4285782"/>
              <a:ext cx="45719" cy="128903"/>
            </a:xfrm>
            <a:prstGeom prst="rect">
              <a:avLst/>
            </a:prstGeom>
            <a:solidFill>
              <a:srgbClr val="861313"/>
            </a:solidFill>
            <a:ln>
              <a:solidFill>
                <a:srgbClr val="86131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1350"/>
            </a:p>
          </p:txBody>
        </p:sp>
        <p:sp>
          <p:nvSpPr>
            <p:cNvPr id="8" name="Rectangle 7"/>
            <p:cNvSpPr/>
            <p:nvPr/>
          </p:nvSpPr>
          <p:spPr>
            <a:xfrm>
              <a:off x="7398052" y="4143222"/>
              <a:ext cx="45719" cy="271463"/>
            </a:xfrm>
            <a:prstGeom prst="rect">
              <a:avLst/>
            </a:prstGeom>
            <a:solidFill>
              <a:srgbClr val="861313"/>
            </a:solidFill>
            <a:ln>
              <a:solidFill>
                <a:srgbClr val="86131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1350"/>
            </a:p>
          </p:txBody>
        </p:sp>
        <p:sp>
          <p:nvSpPr>
            <p:cNvPr id="9" name="Rectangle 8"/>
            <p:cNvSpPr/>
            <p:nvPr/>
          </p:nvSpPr>
          <p:spPr>
            <a:xfrm>
              <a:off x="7443771" y="4017017"/>
              <a:ext cx="45719" cy="397668"/>
            </a:xfrm>
            <a:prstGeom prst="rect">
              <a:avLst/>
            </a:prstGeom>
            <a:solidFill>
              <a:srgbClr val="861313"/>
            </a:solidFill>
            <a:ln>
              <a:solidFill>
                <a:srgbClr val="86131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1350"/>
            </a:p>
          </p:txBody>
        </p:sp>
        <p:sp>
          <p:nvSpPr>
            <p:cNvPr id="10" name="Rectangle 9"/>
            <p:cNvSpPr/>
            <p:nvPr/>
          </p:nvSpPr>
          <p:spPr>
            <a:xfrm>
              <a:off x="7489490" y="4197991"/>
              <a:ext cx="45719" cy="216693"/>
            </a:xfrm>
            <a:prstGeom prst="rect">
              <a:avLst/>
            </a:prstGeom>
            <a:solidFill>
              <a:srgbClr val="861313"/>
            </a:solidFill>
            <a:ln>
              <a:solidFill>
                <a:srgbClr val="86131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1350"/>
            </a:p>
          </p:txBody>
        </p:sp>
        <p:sp>
          <p:nvSpPr>
            <p:cNvPr id="11" name="Rectangle 10"/>
            <p:cNvSpPr/>
            <p:nvPr/>
          </p:nvSpPr>
          <p:spPr>
            <a:xfrm>
              <a:off x="7535209" y="4367060"/>
              <a:ext cx="45719" cy="47624"/>
            </a:xfrm>
            <a:prstGeom prst="rect">
              <a:avLst/>
            </a:prstGeom>
            <a:solidFill>
              <a:srgbClr val="861313"/>
            </a:solidFill>
            <a:ln>
              <a:solidFill>
                <a:srgbClr val="86131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1350"/>
            </a:p>
          </p:txBody>
        </p:sp>
        <p:sp>
          <p:nvSpPr>
            <p:cNvPr id="12" name="Rectangle 11"/>
            <p:cNvSpPr/>
            <p:nvPr/>
          </p:nvSpPr>
          <p:spPr>
            <a:xfrm>
              <a:off x="7745239" y="4285782"/>
              <a:ext cx="45719" cy="128903"/>
            </a:xfrm>
            <a:prstGeom prst="rect">
              <a:avLst/>
            </a:prstGeom>
            <a:solidFill>
              <a:srgbClr val="861313"/>
            </a:solidFill>
            <a:ln>
              <a:solidFill>
                <a:srgbClr val="86131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1350"/>
            </a:p>
          </p:txBody>
        </p:sp>
        <p:sp>
          <p:nvSpPr>
            <p:cNvPr id="13" name="Rectangle 12"/>
            <p:cNvSpPr/>
            <p:nvPr/>
          </p:nvSpPr>
          <p:spPr>
            <a:xfrm>
              <a:off x="7790958" y="4143222"/>
              <a:ext cx="45719" cy="271463"/>
            </a:xfrm>
            <a:prstGeom prst="rect">
              <a:avLst/>
            </a:prstGeom>
            <a:solidFill>
              <a:srgbClr val="861313"/>
            </a:solidFill>
            <a:ln>
              <a:solidFill>
                <a:srgbClr val="86131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1350"/>
            </a:p>
          </p:txBody>
        </p:sp>
        <p:sp>
          <p:nvSpPr>
            <p:cNvPr id="14" name="Rectangle 13"/>
            <p:cNvSpPr/>
            <p:nvPr/>
          </p:nvSpPr>
          <p:spPr>
            <a:xfrm>
              <a:off x="7836677" y="4017017"/>
              <a:ext cx="45719" cy="397668"/>
            </a:xfrm>
            <a:prstGeom prst="rect">
              <a:avLst/>
            </a:prstGeom>
            <a:solidFill>
              <a:srgbClr val="861313"/>
            </a:solidFill>
            <a:ln>
              <a:solidFill>
                <a:srgbClr val="86131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1350"/>
            </a:p>
          </p:txBody>
        </p:sp>
        <p:sp>
          <p:nvSpPr>
            <p:cNvPr id="15" name="Rectangle 14"/>
            <p:cNvSpPr/>
            <p:nvPr/>
          </p:nvSpPr>
          <p:spPr>
            <a:xfrm>
              <a:off x="7882396" y="4197991"/>
              <a:ext cx="45719" cy="216693"/>
            </a:xfrm>
            <a:prstGeom prst="rect">
              <a:avLst/>
            </a:prstGeom>
            <a:solidFill>
              <a:srgbClr val="861313"/>
            </a:solidFill>
            <a:ln>
              <a:solidFill>
                <a:srgbClr val="86131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1350"/>
            </a:p>
          </p:txBody>
        </p:sp>
        <p:sp>
          <p:nvSpPr>
            <p:cNvPr id="16" name="Rectangle 15"/>
            <p:cNvSpPr/>
            <p:nvPr/>
          </p:nvSpPr>
          <p:spPr>
            <a:xfrm>
              <a:off x="7928115" y="4367060"/>
              <a:ext cx="45719" cy="47624"/>
            </a:xfrm>
            <a:prstGeom prst="rect">
              <a:avLst/>
            </a:prstGeom>
            <a:solidFill>
              <a:srgbClr val="861313"/>
            </a:solidFill>
            <a:ln>
              <a:solidFill>
                <a:srgbClr val="86131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1350"/>
            </a:p>
          </p:txBody>
        </p:sp>
        <p:sp>
          <p:nvSpPr>
            <p:cNvPr id="17" name="Rectangle 16"/>
            <p:cNvSpPr/>
            <p:nvPr/>
          </p:nvSpPr>
          <p:spPr>
            <a:xfrm>
              <a:off x="8069566" y="4285782"/>
              <a:ext cx="45719" cy="128903"/>
            </a:xfrm>
            <a:prstGeom prst="rect">
              <a:avLst/>
            </a:prstGeom>
            <a:solidFill>
              <a:srgbClr val="861313"/>
            </a:solidFill>
            <a:ln>
              <a:solidFill>
                <a:srgbClr val="86131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1350"/>
            </a:p>
          </p:txBody>
        </p:sp>
        <p:sp>
          <p:nvSpPr>
            <p:cNvPr id="18" name="Rectangle 17"/>
            <p:cNvSpPr/>
            <p:nvPr/>
          </p:nvSpPr>
          <p:spPr>
            <a:xfrm>
              <a:off x="8115285" y="4143222"/>
              <a:ext cx="45719" cy="271463"/>
            </a:xfrm>
            <a:prstGeom prst="rect">
              <a:avLst/>
            </a:prstGeom>
            <a:solidFill>
              <a:srgbClr val="861313"/>
            </a:solidFill>
            <a:ln>
              <a:solidFill>
                <a:srgbClr val="86131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1350"/>
            </a:p>
          </p:txBody>
        </p:sp>
        <p:sp>
          <p:nvSpPr>
            <p:cNvPr id="19" name="Rectangle 18"/>
            <p:cNvSpPr/>
            <p:nvPr/>
          </p:nvSpPr>
          <p:spPr>
            <a:xfrm>
              <a:off x="8161004" y="4017017"/>
              <a:ext cx="45719" cy="397668"/>
            </a:xfrm>
            <a:prstGeom prst="rect">
              <a:avLst/>
            </a:prstGeom>
            <a:solidFill>
              <a:srgbClr val="861313"/>
            </a:solidFill>
            <a:ln>
              <a:solidFill>
                <a:srgbClr val="86131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1350"/>
            </a:p>
          </p:txBody>
        </p:sp>
        <p:sp>
          <p:nvSpPr>
            <p:cNvPr id="20" name="Rectangle 19"/>
            <p:cNvSpPr/>
            <p:nvPr/>
          </p:nvSpPr>
          <p:spPr>
            <a:xfrm>
              <a:off x="8206723" y="3805085"/>
              <a:ext cx="45719" cy="609599"/>
            </a:xfrm>
            <a:prstGeom prst="rect">
              <a:avLst/>
            </a:prstGeom>
            <a:solidFill>
              <a:srgbClr val="861313"/>
            </a:solidFill>
            <a:ln>
              <a:solidFill>
                <a:srgbClr val="86131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1350"/>
            </a:p>
          </p:txBody>
        </p:sp>
        <p:sp>
          <p:nvSpPr>
            <p:cNvPr id="21" name="Rectangle 20"/>
            <p:cNvSpPr/>
            <p:nvPr/>
          </p:nvSpPr>
          <p:spPr>
            <a:xfrm>
              <a:off x="8252442" y="4083691"/>
              <a:ext cx="45719" cy="330993"/>
            </a:xfrm>
            <a:prstGeom prst="rect">
              <a:avLst/>
            </a:prstGeom>
            <a:solidFill>
              <a:srgbClr val="861313"/>
            </a:solidFill>
            <a:ln>
              <a:solidFill>
                <a:srgbClr val="86131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1350"/>
            </a:p>
          </p:txBody>
        </p:sp>
        <p:sp>
          <p:nvSpPr>
            <p:cNvPr id="23" name="Rectangle 22"/>
            <p:cNvSpPr/>
            <p:nvPr/>
          </p:nvSpPr>
          <p:spPr>
            <a:xfrm>
              <a:off x="8393893" y="4285781"/>
              <a:ext cx="45719" cy="128903"/>
            </a:xfrm>
            <a:prstGeom prst="rect">
              <a:avLst/>
            </a:prstGeom>
            <a:solidFill>
              <a:srgbClr val="861313"/>
            </a:solidFill>
            <a:ln>
              <a:solidFill>
                <a:srgbClr val="86131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1350"/>
            </a:p>
          </p:txBody>
        </p:sp>
        <p:sp>
          <p:nvSpPr>
            <p:cNvPr id="24" name="Rectangle 23"/>
            <p:cNvSpPr/>
            <p:nvPr/>
          </p:nvSpPr>
          <p:spPr>
            <a:xfrm>
              <a:off x="8439612" y="4045591"/>
              <a:ext cx="45719" cy="369093"/>
            </a:xfrm>
            <a:prstGeom prst="rect">
              <a:avLst/>
            </a:prstGeom>
            <a:solidFill>
              <a:srgbClr val="861313"/>
            </a:solidFill>
            <a:ln>
              <a:solidFill>
                <a:srgbClr val="86131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1350"/>
            </a:p>
          </p:txBody>
        </p:sp>
        <p:sp>
          <p:nvSpPr>
            <p:cNvPr id="25" name="Rectangle 24"/>
            <p:cNvSpPr/>
            <p:nvPr/>
          </p:nvSpPr>
          <p:spPr>
            <a:xfrm>
              <a:off x="8485331" y="4045590"/>
              <a:ext cx="45719" cy="369094"/>
            </a:xfrm>
            <a:prstGeom prst="rect">
              <a:avLst/>
            </a:prstGeom>
            <a:solidFill>
              <a:srgbClr val="861313"/>
            </a:solidFill>
            <a:ln>
              <a:solidFill>
                <a:srgbClr val="86131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1350"/>
            </a:p>
          </p:txBody>
        </p:sp>
        <p:sp>
          <p:nvSpPr>
            <p:cNvPr id="26" name="Rectangle 25"/>
            <p:cNvSpPr/>
            <p:nvPr/>
          </p:nvSpPr>
          <p:spPr>
            <a:xfrm>
              <a:off x="8531050" y="4162272"/>
              <a:ext cx="45719" cy="252411"/>
            </a:xfrm>
            <a:prstGeom prst="rect">
              <a:avLst/>
            </a:prstGeom>
            <a:solidFill>
              <a:srgbClr val="861313"/>
            </a:solidFill>
            <a:ln>
              <a:solidFill>
                <a:srgbClr val="86131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1350"/>
            </a:p>
          </p:txBody>
        </p:sp>
        <p:sp>
          <p:nvSpPr>
            <p:cNvPr id="27" name="Rectangle 26"/>
            <p:cNvSpPr/>
            <p:nvPr/>
          </p:nvSpPr>
          <p:spPr>
            <a:xfrm>
              <a:off x="8572475" y="4314671"/>
              <a:ext cx="50013" cy="100011"/>
            </a:xfrm>
            <a:prstGeom prst="rect">
              <a:avLst/>
            </a:prstGeom>
            <a:solidFill>
              <a:srgbClr val="861313"/>
            </a:solidFill>
            <a:ln>
              <a:solidFill>
                <a:srgbClr val="86131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1350"/>
            </a:p>
          </p:txBody>
        </p:sp>
        <p:sp>
          <p:nvSpPr>
            <p:cNvPr id="30" name="Rectangle 29"/>
            <p:cNvSpPr/>
            <p:nvPr/>
          </p:nvSpPr>
          <p:spPr>
            <a:xfrm>
              <a:off x="8878237" y="4337691"/>
              <a:ext cx="45719" cy="76992"/>
            </a:xfrm>
            <a:prstGeom prst="rect">
              <a:avLst/>
            </a:prstGeom>
            <a:solidFill>
              <a:srgbClr val="861313"/>
            </a:solidFill>
            <a:ln>
              <a:solidFill>
                <a:srgbClr val="86131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1350"/>
            </a:p>
          </p:txBody>
        </p:sp>
        <p:sp>
          <p:nvSpPr>
            <p:cNvPr id="31" name="Rectangle 30"/>
            <p:cNvSpPr/>
            <p:nvPr/>
          </p:nvSpPr>
          <p:spPr>
            <a:xfrm>
              <a:off x="8923956" y="4017015"/>
              <a:ext cx="45719" cy="397668"/>
            </a:xfrm>
            <a:prstGeom prst="rect">
              <a:avLst/>
            </a:prstGeom>
            <a:solidFill>
              <a:srgbClr val="861313"/>
            </a:solidFill>
            <a:ln>
              <a:solidFill>
                <a:srgbClr val="86131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1350"/>
            </a:p>
          </p:txBody>
        </p:sp>
        <p:sp>
          <p:nvSpPr>
            <p:cNvPr id="32" name="Rectangle 31"/>
            <p:cNvSpPr/>
            <p:nvPr/>
          </p:nvSpPr>
          <p:spPr>
            <a:xfrm>
              <a:off x="8969675" y="3805085"/>
              <a:ext cx="45719" cy="609597"/>
            </a:xfrm>
            <a:prstGeom prst="rect">
              <a:avLst/>
            </a:prstGeom>
            <a:solidFill>
              <a:srgbClr val="861313"/>
            </a:solidFill>
            <a:ln>
              <a:solidFill>
                <a:srgbClr val="86131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1350"/>
            </a:p>
          </p:txBody>
        </p:sp>
        <p:sp>
          <p:nvSpPr>
            <p:cNvPr id="33" name="Rectangle 32"/>
            <p:cNvSpPr/>
            <p:nvPr/>
          </p:nvSpPr>
          <p:spPr>
            <a:xfrm>
              <a:off x="9013964" y="3661416"/>
              <a:ext cx="48554" cy="753266"/>
            </a:xfrm>
            <a:prstGeom prst="rect">
              <a:avLst/>
            </a:prstGeom>
            <a:solidFill>
              <a:srgbClr val="861313"/>
            </a:solidFill>
            <a:ln>
              <a:solidFill>
                <a:srgbClr val="86131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1350"/>
            </a:p>
          </p:txBody>
        </p:sp>
        <p:sp>
          <p:nvSpPr>
            <p:cNvPr id="34" name="Rectangle 33"/>
            <p:cNvSpPr/>
            <p:nvPr/>
          </p:nvSpPr>
          <p:spPr>
            <a:xfrm>
              <a:off x="9061113" y="3756665"/>
              <a:ext cx="45719" cy="658017"/>
            </a:xfrm>
            <a:prstGeom prst="rect">
              <a:avLst/>
            </a:prstGeom>
            <a:solidFill>
              <a:srgbClr val="861313"/>
            </a:solidFill>
            <a:ln>
              <a:solidFill>
                <a:srgbClr val="86131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1350"/>
            </a:p>
          </p:txBody>
        </p:sp>
        <p:sp>
          <p:nvSpPr>
            <p:cNvPr id="35" name="Rectangle 34"/>
            <p:cNvSpPr/>
            <p:nvPr/>
          </p:nvSpPr>
          <p:spPr>
            <a:xfrm>
              <a:off x="9103972" y="3909066"/>
              <a:ext cx="45719" cy="505616"/>
            </a:xfrm>
            <a:prstGeom prst="rect">
              <a:avLst/>
            </a:prstGeom>
            <a:solidFill>
              <a:srgbClr val="861313"/>
            </a:solidFill>
            <a:ln>
              <a:solidFill>
                <a:srgbClr val="86131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1350"/>
            </a:p>
          </p:txBody>
        </p:sp>
        <p:sp>
          <p:nvSpPr>
            <p:cNvPr id="36" name="Rectangle 35"/>
            <p:cNvSpPr/>
            <p:nvPr/>
          </p:nvSpPr>
          <p:spPr>
            <a:xfrm>
              <a:off x="9146831" y="3955104"/>
              <a:ext cx="45719" cy="459578"/>
            </a:xfrm>
            <a:prstGeom prst="rect">
              <a:avLst/>
            </a:prstGeom>
            <a:solidFill>
              <a:srgbClr val="861313"/>
            </a:solidFill>
            <a:ln>
              <a:solidFill>
                <a:srgbClr val="86131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1350"/>
            </a:p>
          </p:txBody>
        </p:sp>
        <p:sp>
          <p:nvSpPr>
            <p:cNvPr id="37" name="Rectangle 36"/>
            <p:cNvSpPr/>
            <p:nvPr/>
          </p:nvSpPr>
          <p:spPr>
            <a:xfrm>
              <a:off x="9189690" y="3850329"/>
              <a:ext cx="45719" cy="564353"/>
            </a:xfrm>
            <a:prstGeom prst="rect">
              <a:avLst/>
            </a:prstGeom>
            <a:solidFill>
              <a:srgbClr val="861313"/>
            </a:solidFill>
            <a:ln>
              <a:solidFill>
                <a:srgbClr val="86131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1350"/>
            </a:p>
          </p:txBody>
        </p:sp>
        <p:sp>
          <p:nvSpPr>
            <p:cNvPr id="38" name="Rectangle 37"/>
            <p:cNvSpPr/>
            <p:nvPr/>
          </p:nvSpPr>
          <p:spPr>
            <a:xfrm>
              <a:off x="9232549" y="3805085"/>
              <a:ext cx="45719" cy="609597"/>
            </a:xfrm>
            <a:prstGeom prst="rect">
              <a:avLst/>
            </a:prstGeom>
            <a:solidFill>
              <a:srgbClr val="861313"/>
            </a:solidFill>
            <a:ln>
              <a:solidFill>
                <a:srgbClr val="86131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1350"/>
            </a:p>
          </p:txBody>
        </p:sp>
        <p:sp>
          <p:nvSpPr>
            <p:cNvPr id="39" name="Rectangle 38"/>
            <p:cNvSpPr/>
            <p:nvPr/>
          </p:nvSpPr>
          <p:spPr>
            <a:xfrm>
              <a:off x="9275408" y="3547911"/>
              <a:ext cx="45719" cy="866772"/>
            </a:xfrm>
            <a:prstGeom prst="rect">
              <a:avLst/>
            </a:prstGeom>
            <a:solidFill>
              <a:srgbClr val="861313"/>
            </a:solidFill>
            <a:ln>
              <a:solidFill>
                <a:srgbClr val="86131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1350"/>
            </a:p>
          </p:txBody>
        </p:sp>
        <p:sp>
          <p:nvSpPr>
            <p:cNvPr id="40" name="Rectangle 39"/>
            <p:cNvSpPr/>
            <p:nvPr/>
          </p:nvSpPr>
          <p:spPr>
            <a:xfrm>
              <a:off x="9316862" y="3719360"/>
              <a:ext cx="45719" cy="695322"/>
            </a:xfrm>
            <a:prstGeom prst="rect">
              <a:avLst/>
            </a:prstGeom>
            <a:solidFill>
              <a:srgbClr val="861313"/>
            </a:solidFill>
            <a:ln>
              <a:solidFill>
                <a:srgbClr val="86131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1350"/>
            </a:p>
          </p:txBody>
        </p:sp>
        <p:sp>
          <p:nvSpPr>
            <p:cNvPr id="41" name="Rectangle 40"/>
            <p:cNvSpPr/>
            <p:nvPr/>
          </p:nvSpPr>
          <p:spPr>
            <a:xfrm>
              <a:off x="9352228" y="3756664"/>
              <a:ext cx="48947" cy="658017"/>
            </a:xfrm>
            <a:prstGeom prst="rect">
              <a:avLst/>
            </a:prstGeom>
            <a:solidFill>
              <a:srgbClr val="861313"/>
            </a:solidFill>
            <a:ln>
              <a:solidFill>
                <a:srgbClr val="86131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1350"/>
            </a:p>
          </p:txBody>
        </p:sp>
        <p:sp>
          <p:nvSpPr>
            <p:cNvPr id="42" name="Rectangle 41"/>
            <p:cNvSpPr/>
            <p:nvPr/>
          </p:nvSpPr>
          <p:spPr>
            <a:xfrm>
              <a:off x="9397897" y="3661416"/>
              <a:ext cx="45719" cy="753265"/>
            </a:xfrm>
            <a:prstGeom prst="rect">
              <a:avLst/>
            </a:prstGeom>
            <a:solidFill>
              <a:srgbClr val="861313"/>
            </a:solidFill>
            <a:ln>
              <a:solidFill>
                <a:srgbClr val="86131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1350"/>
            </a:p>
          </p:txBody>
        </p:sp>
        <p:sp>
          <p:nvSpPr>
            <p:cNvPr id="43" name="Rectangle 42"/>
            <p:cNvSpPr/>
            <p:nvPr/>
          </p:nvSpPr>
          <p:spPr>
            <a:xfrm>
              <a:off x="9442004" y="3590772"/>
              <a:ext cx="45719" cy="823909"/>
            </a:xfrm>
            <a:prstGeom prst="rect">
              <a:avLst/>
            </a:prstGeom>
            <a:solidFill>
              <a:srgbClr val="861313"/>
            </a:solidFill>
            <a:ln>
              <a:solidFill>
                <a:srgbClr val="86131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1350"/>
            </a:p>
          </p:txBody>
        </p:sp>
        <p:sp>
          <p:nvSpPr>
            <p:cNvPr id="44" name="Rectangle 43"/>
            <p:cNvSpPr/>
            <p:nvPr/>
          </p:nvSpPr>
          <p:spPr>
            <a:xfrm>
              <a:off x="9482691" y="3696342"/>
              <a:ext cx="54161" cy="718339"/>
            </a:xfrm>
            <a:prstGeom prst="rect">
              <a:avLst/>
            </a:prstGeom>
            <a:solidFill>
              <a:srgbClr val="861313"/>
            </a:solidFill>
            <a:ln>
              <a:solidFill>
                <a:srgbClr val="86131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1350"/>
            </a:p>
          </p:txBody>
        </p:sp>
        <p:sp>
          <p:nvSpPr>
            <p:cNvPr id="45" name="Rectangle 44"/>
            <p:cNvSpPr/>
            <p:nvPr/>
          </p:nvSpPr>
          <p:spPr>
            <a:xfrm>
              <a:off x="9536852" y="3819372"/>
              <a:ext cx="45719" cy="595308"/>
            </a:xfrm>
            <a:prstGeom prst="rect">
              <a:avLst/>
            </a:prstGeom>
            <a:solidFill>
              <a:srgbClr val="861313"/>
            </a:solidFill>
            <a:ln>
              <a:solidFill>
                <a:srgbClr val="86131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1350"/>
            </a:p>
          </p:txBody>
        </p:sp>
        <p:sp>
          <p:nvSpPr>
            <p:cNvPr id="46" name="Rectangle 45"/>
            <p:cNvSpPr/>
            <p:nvPr/>
          </p:nvSpPr>
          <p:spPr>
            <a:xfrm>
              <a:off x="9581141" y="4083690"/>
              <a:ext cx="45719" cy="330989"/>
            </a:xfrm>
            <a:prstGeom prst="rect">
              <a:avLst/>
            </a:prstGeom>
            <a:solidFill>
              <a:srgbClr val="861313"/>
            </a:solidFill>
            <a:ln>
              <a:solidFill>
                <a:srgbClr val="86131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1350"/>
            </a:p>
          </p:txBody>
        </p:sp>
        <p:sp>
          <p:nvSpPr>
            <p:cNvPr id="47" name="Rectangle 46"/>
            <p:cNvSpPr/>
            <p:nvPr/>
          </p:nvSpPr>
          <p:spPr>
            <a:xfrm>
              <a:off x="9762075" y="4367060"/>
              <a:ext cx="45719" cy="47619"/>
            </a:xfrm>
            <a:prstGeom prst="rect">
              <a:avLst/>
            </a:prstGeom>
            <a:solidFill>
              <a:srgbClr val="861313"/>
            </a:solidFill>
            <a:ln>
              <a:solidFill>
                <a:srgbClr val="86131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1350"/>
            </a:p>
          </p:txBody>
        </p:sp>
        <p:sp>
          <p:nvSpPr>
            <p:cNvPr id="48" name="Rectangle 47"/>
            <p:cNvSpPr/>
            <p:nvPr/>
          </p:nvSpPr>
          <p:spPr>
            <a:xfrm>
              <a:off x="9806182" y="4197991"/>
              <a:ext cx="45719" cy="216688"/>
            </a:xfrm>
            <a:prstGeom prst="rect">
              <a:avLst/>
            </a:prstGeom>
            <a:solidFill>
              <a:srgbClr val="861313"/>
            </a:solidFill>
            <a:ln>
              <a:solidFill>
                <a:srgbClr val="86131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1350"/>
            </a:p>
          </p:txBody>
        </p:sp>
        <p:sp>
          <p:nvSpPr>
            <p:cNvPr id="49" name="Rectangle 48"/>
            <p:cNvSpPr/>
            <p:nvPr/>
          </p:nvSpPr>
          <p:spPr>
            <a:xfrm>
              <a:off x="9846869" y="3696340"/>
              <a:ext cx="54161" cy="718339"/>
            </a:xfrm>
            <a:prstGeom prst="rect">
              <a:avLst/>
            </a:prstGeom>
            <a:solidFill>
              <a:srgbClr val="861313"/>
            </a:solidFill>
            <a:ln>
              <a:solidFill>
                <a:srgbClr val="86131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1350"/>
            </a:p>
          </p:txBody>
        </p:sp>
        <p:sp>
          <p:nvSpPr>
            <p:cNvPr id="51" name="Rectangle 50"/>
            <p:cNvSpPr/>
            <p:nvPr/>
          </p:nvSpPr>
          <p:spPr>
            <a:xfrm>
              <a:off x="9945319" y="4083688"/>
              <a:ext cx="45719" cy="330989"/>
            </a:xfrm>
            <a:prstGeom prst="rect">
              <a:avLst/>
            </a:prstGeom>
            <a:solidFill>
              <a:srgbClr val="861313"/>
            </a:solidFill>
            <a:ln>
              <a:solidFill>
                <a:srgbClr val="86131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1350"/>
            </a:p>
          </p:txBody>
        </p:sp>
        <p:sp>
          <p:nvSpPr>
            <p:cNvPr id="52" name="Rectangle 51"/>
            <p:cNvSpPr/>
            <p:nvPr/>
          </p:nvSpPr>
          <p:spPr>
            <a:xfrm>
              <a:off x="9988194" y="4197991"/>
              <a:ext cx="45719" cy="216688"/>
            </a:xfrm>
            <a:prstGeom prst="rect">
              <a:avLst/>
            </a:prstGeom>
            <a:solidFill>
              <a:srgbClr val="861313"/>
            </a:solidFill>
            <a:ln>
              <a:solidFill>
                <a:srgbClr val="86131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1350"/>
            </a:p>
          </p:txBody>
        </p:sp>
        <p:sp>
          <p:nvSpPr>
            <p:cNvPr id="53" name="Rectangle 52"/>
            <p:cNvSpPr/>
            <p:nvPr/>
          </p:nvSpPr>
          <p:spPr>
            <a:xfrm>
              <a:off x="10032301" y="3789001"/>
              <a:ext cx="45719" cy="625678"/>
            </a:xfrm>
            <a:prstGeom prst="rect">
              <a:avLst/>
            </a:prstGeom>
            <a:solidFill>
              <a:srgbClr val="861313"/>
            </a:solidFill>
            <a:ln>
              <a:solidFill>
                <a:srgbClr val="86131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1350"/>
            </a:p>
          </p:txBody>
        </p:sp>
        <p:sp>
          <p:nvSpPr>
            <p:cNvPr id="54" name="Rectangle 53"/>
            <p:cNvSpPr/>
            <p:nvPr/>
          </p:nvSpPr>
          <p:spPr>
            <a:xfrm>
              <a:off x="10075358" y="3869171"/>
              <a:ext cx="51791" cy="545508"/>
            </a:xfrm>
            <a:prstGeom prst="rect">
              <a:avLst/>
            </a:prstGeom>
            <a:solidFill>
              <a:srgbClr val="861313"/>
            </a:solidFill>
            <a:ln>
              <a:solidFill>
                <a:srgbClr val="86131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1350"/>
            </a:p>
          </p:txBody>
        </p:sp>
        <p:sp>
          <p:nvSpPr>
            <p:cNvPr id="55" name="Rectangle 54"/>
            <p:cNvSpPr/>
            <p:nvPr/>
          </p:nvSpPr>
          <p:spPr>
            <a:xfrm>
              <a:off x="10127149" y="3962600"/>
              <a:ext cx="45719" cy="452078"/>
            </a:xfrm>
            <a:prstGeom prst="rect">
              <a:avLst/>
            </a:prstGeom>
            <a:solidFill>
              <a:srgbClr val="861313"/>
            </a:solidFill>
            <a:ln>
              <a:solidFill>
                <a:srgbClr val="86131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1350"/>
            </a:p>
          </p:txBody>
        </p:sp>
        <p:sp>
          <p:nvSpPr>
            <p:cNvPr id="56" name="Rectangle 55"/>
            <p:cNvSpPr/>
            <p:nvPr/>
          </p:nvSpPr>
          <p:spPr>
            <a:xfrm>
              <a:off x="10171438" y="4163323"/>
              <a:ext cx="45719" cy="251354"/>
            </a:xfrm>
            <a:prstGeom prst="rect">
              <a:avLst/>
            </a:prstGeom>
            <a:solidFill>
              <a:srgbClr val="861313"/>
            </a:solidFill>
            <a:ln>
              <a:solidFill>
                <a:srgbClr val="86131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1350"/>
            </a:p>
          </p:txBody>
        </p:sp>
      </p:grpSp>
      <p:sp>
        <p:nvSpPr>
          <p:cNvPr id="60" name="Down Arrow 59"/>
          <p:cNvSpPr/>
          <p:nvPr/>
        </p:nvSpPr>
        <p:spPr>
          <a:xfrm>
            <a:off x="6603916" y="3117178"/>
            <a:ext cx="123341" cy="333713"/>
          </a:xfrm>
          <a:prstGeom prst="downArrow">
            <a:avLst>
              <a:gd name="adj1" fmla="val 30962"/>
              <a:gd name="adj2" fmla="val 79311"/>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1350"/>
          </a:p>
        </p:txBody>
      </p:sp>
      <p:sp>
        <p:nvSpPr>
          <p:cNvPr id="63" name="Rectangle 62"/>
          <p:cNvSpPr/>
          <p:nvPr/>
        </p:nvSpPr>
        <p:spPr>
          <a:xfrm>
            <a:off x="7736895" y="3551386"/>
            <a:ext cx="1345050" cy="584775"/>
          </a:xfrm>
          <a:prstGeom prst="rect">
            <a:avLst/>
          </a:prstGeom>
        </p:spPr>
        <p:txBody>
          <a:bodyPr wrap="square">
            <a:spAutoFit/>
          </a:bodyPr>
          <a:lstStyle/>
          <a:p>
            <a:r>
              <a:rPr lang="en-CA" sz="1600" b="1" dirty="0"/>
              <a:t>Coverage bed file</a:t>
            </a:r>
            <a:endParaRPr lang="en-CA" sz="1600" dirty="0"/>
          </a:p>
        </p:txBody>
      </p:sp>
      <p:sp>
        <p:nvSpPr>
          <p:cNvPr id="64" name="Rectangle 63"/>
          <p:cNvSpPr/>
          <p:nvPr/>
        </p:nvSpPr>
        <p:spPr>
          <a:xfrm>
            <a:off x="5070973" y="2809171"/>
            <a:ext cx="3442144" cy="338554"/>
          </a:xfrm>
          <a:prstGeom prst="rect">
            <a:avLst/>
          </a:prstGeom>
        </p:spPr>
        <p:txBody>
          <a:bodyPr wrap="square">
            <a:spAutoFit/>
          </a:bodyPr>
          <a:lstStyle/>
          <a:p>
            <a:r>
              <a:rPr lang="en-CA" sz="1600" dirty="0" err="1"/>
              <a:t>RegionsCoverageFromWigCalculator.jar</a:t>
            </a:r>
            <a:endParaRPr lang="en-CA" sz="1600" dirty="0"/>
          </a:p>
        </p:txBody>
      </p:sp>
      <p:sp>
        <p:nvSpPr>
          <p:cNvPr id="66" name="Rectangle 65"/>
          <p:cNvSpPr/>
          <p:nvPr/>
        </p:nvSpPr>
        <p:spPr>
          <a:xfrm>
            <a:off x="6067026" y="1207277"/>
            <a:ext cx="1094421" cy="338554"/>
          </a:xfrm>
          <a:prstGeom prst="rect">
            <a:avLst/>
          </a:prstGeom>
        </p:spPr>
        <p:txBody>
          <a:bodyPr wrap="square">
            <a:spAutoFit/>
          </a:bodyPr>
          <a:lstStyle/>
          <a:p>
            <a:pPr algn="r"/>
            <a:r>
              <a:rPr lang="en-CA" sz="1600" dirty="0"/>
              <a:t>Bam2Wig</a:t>
            </a:r>
          </a:p>
        </p:txBody>
      </p:sp>
      <p:sp>
        <p:nvSpPr>
          <p:cNvPr id="67" name="Rectangle 66"/>
          <p:cNvSpPr/>
          <p:nvPr/>
        </p:nvSpPr>
        <p:spPr>
          <a:xfrm>
            <a:off x="5492598" y="969598"/>
            <a:ext cx="2292883" cy="300082"/>
          </a:xfrm>
          <a:prstGeom prst="rect">
            <a:avLst/>
          </a:prstGeom>
          <a:solidFill>
            <a:schemeClr val="tx2">
              <a:lumMod val="40000"/>
              <a:lumOff val="60000"/>
            </a:schemeClr>
          </a:solidFill>
        </p:spPr>
        <p:txBody>
          <a:bodyPr wrap="square">
            <a:spAutoFit/>
          </a:bodyPr>
          <a:lstStyle/>
          <a:p>
            <a:pPr algn="ctr"/>
            <a:r>
              <a:rPr lang="en-CA" sz="1350" i="1" dirty="0" err="1"/>
              <a:t>Example_file.bam</a:t>
            </a:r>
            <a:endParaRPr lang="en-CA" sz="1350" i="1" dirty="0"/>
          </a:p>
        </p:txBody>
      </p:sp>
      <p:sp>
        <p:nvSpPr>
          <p:cNvPr id="70" name="Rectangle 69"/>
          <p:cNvSpPr/>
          <p:nvPr/>
        </p:nvSpPr>
        <p:spPr>
          <a:xfrm>
            <a:off x="7774522" y="963126"/>
            <a:ext cx="964709" cy="338554"/>
          </a:xfrm>
          <a:prstGeom prst="rect">
            <a:avLst/>
          </a:prstGeom>
        </p:spPr>
        <p:txBody>
          <a:bodyPr wrap="square">
            <a:spAutoFit/>
          </a:bodyPr>
          <a:lstStyle/>
          <a:p>
            <a:r>
              <a:rPr lang="en-CA" sz="1600" b="1" dirty="0"/>
              <a:t>Bam file</a:t>
            </a:r>
            <a:endParaRPr lang="en-CA" sz="1600" dirty="0"/>
          </a:p>
        </p:txBody>
      </p:sp>
      <p:sp>
        <p:nvSpPr>
          <p:cNvPr id="71" name="Down Arrow 70"/>
          <p:cNvSpPr/>
          <p:nvPr/>
        </p:nvSpPr>
        <p:spPr>
          <a:xfrm>
            <a:off x="6613177" y="1488853"/>
            <a:ext cx="123341" cy="333713"/>
          </a:xfrm>
          <a:prstGeom prst="downArrow">
            <a:avLst>
              <a:gd name="adj1" fmla="val 30962"/>
              <a:gd name="adj2" fmla="val 79311"/>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1350"/>
          </a:p>
        </p:txBody>
      </p:sp>
      <p:sp>
        <p:nvSpPr>
          <p:cNvPr id="72" name="Down Arrow 71"/>
          <p:cNvSpPr/>
          <p:nvPr/>
        </p:nvSpPr>
        <p:spPr>
          <a:xfrm>
            <a:off x="6613176" y="4235368"/>
            <a:ext cx="123341" cy="333713"/>
          </a:xfrm>
          <a:prstGeom prst="downArrow">
            <a:avLst>
              <a:gd name="adj1" fmla="val 30962"/>
              <a:gd name="adj2" fmla="val 79311"/>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1350"/>
          </a:p>
        </p:txBody>
      </p:sp>
      <p:pic>
        <p:nvPicPr>
          <p:cNvPr id="2054" name="Picture 6" descr="Image result for matrix math"/>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375302" y="4584524"/>
            <a:ext cx="1346291" cy="1137315"/>
          </a:xfrm>
          <a:prstGeom prst="rect">
            <a:avLst/>
          </a:prstGeom>
          <a:noFill/>
          <a:extLst>
            <a:ext uri="{909E8E84-426E-40DD-AFC4-6F175D3DCCD1}">
              <a14:hiddenFill xmlns:a14="http://schemas.microsoft.com/office/drawing/2010/main">
                <a:solidFill>
                  <a:srgbClr val="FFFFFF"/>
                </a:solidFill>
              </a14:hiddenFill>
            </a:ext>
          </a:extLst>
        </p:spPr>
      </p:pic>
      <p:sp>
        <p:nvSpPr>
          <p:cNvPr id="74" name="Rectangle 73"/>
          <p:cNvSpPr/>
          <p:nvPr/>
        </p:nvSpPr>
        <p:spPr>
          <a:xfrm>
            <a:off x="7736895" y="5014681"/>
            <a:ext cx="1173712" cy="338554"/>
          </a:xfrm>
          <a:prstGeom prst="rect">
            <a:avLst/>
          </a:prstGeom>
        </p:spPr>
        <p:txBody>
          <a:bodyPr wrap="square">
            <a:spAutoFit/>
          </a:bodyPr>
          <a:lstStyle/>
          <a:p>
            <a:r>
              <a:rPr lang="en-CA" sz="1600" b="1" dirty="0"/>
              <a:t>Data matrix</a:t>
            </a:r>
            <a:endParaRPr lang="en-CA" sz="1600" dirty="0"/>
          </a:p>
        </p:txBody>
      </p:sp>
      <p:pic>
        <p:nvPicPr>
          <p:cNvPr id="2056" name="Picture 8" descr="Image result for heatmap chip seq"/>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23225" r="21689" b="28399"/>
          <a:stretch/>
        </p:blipFill>
        <p:spPr bwMode="auto">
          <a:xfrm>
            <a:off x="6760474" y="4691609"/>
            <a:ext cx="1007138" cy="1034177"/>
          </a:xfrm>
          <a:prstGeom prst="rect">
            <a:avLst/>
          </a:prstGeom>
          <a:noFill/>
          <a:extLst>
            <a:ext uri="{909E8E84-426E-40DD-AFC4-6F175D3DCCD1}">
              <a14:hiddenFill xmlns:a14="http://schemas.microsoft.com/office/drawing/2010/main">
                <a:solidFill>
                  <a:srgbClr val="FFFFFF"/>
                </a:solidFill>
              </a14:hiddenFill>
            </a:ext>
          </a:extLst>
        </p:spPr>
      </p:pic>
      <p:sp>
        <p:nvSpPr>
          <p:cNvPr id="65" name="Rectangle 64">
            <a:extLst>
              <a:ext uri="{FF2B5EF4-FFF2-40B4-BE49-F238E27FC236}">
                <a16:creationId xmlns:a16="http://schemas.microsoft.com/office/drawing/2014/main" id="{930FFB84-A5F7-F149-9270-BC7A9DAF714C}"/>
              </a:ext>
            </a:extLst>
          </p:cNvPr>
          <p:cNvSpPr/>
          <p:nvPr/>
        </p:nvSpPr>
        <p:spPr>
          <a:xfrm>
            <a:off x="4913758" y="5755616"/>
            <a:ext cx="3957020" cy="276999"/>
          </a:xfrm>
          <a:prstGeom prst="rect">
            <a:avLst/>
          </a:prstGeom>
        </p:spPr>
        <p:txBody>
          <a:bodyPr wrap="square">
            <a:spAutoFit/>
          </a:bodyPr>
          <a:lstStyle/>
          <a:p>
            <a:pPr algn="ctr"/>
            <a:r>
              <a:rPr lang="en-CA" sz="1200" b="1" dirty="0"/>
              <a:t>Fig 3. Schematic of analysis pipeline.</a:t>
            </a:r>
            <a:endParaRPr lang="en-CA" sz="1200" dirty="0"/>
          </a:p>
        </p:txBody>
      </p:sp>
      <p:cxnSp>
        <p:nvCxnSpPr>
          <p:cNvPr id="5" name="Straight Connector 4">
            <a:extLst>
              <a:ext uri="{FF2B5EF4-FFF2-40B4-BE49-F238E27FC236}">
                <a16:creationId xmlns:a16="http://schemas.microsoft.com/office/drawing/2014/main" id="{2C9C7AD8-D7A5-2F46-8338-0DD4E82D3E37}"/>
              </a:ext>
            </a:extLst>
          </p:cNvPr>
          <p:cNvCxnSpPr/>
          <p:nvPr/>
        </p:nvCxnSpPr>
        <p:spPr>
          <a:xfrm>
            <a:off x="5429923" y="4138441"/>
            <a:ext cx="2306972" cy="0"/>
          </a:xfrm>
          <a:prstGeom prst="line">
            <a:avLst/>
          </a:prstGeom>
          <a:ln w="38100"/>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331072548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28650" y="2786992"/>
            <a:ext cx="3453847" cy="2822552"/>
          </a:xfrm>
        </p:spPr>
        <p:txBody>
          <a:bodyPr>
            <a:noAutofit/>
          </a:bodyPr>
          <a:lstStyle/>
          <a:p>
            <a:r>
              <a:rPr lang="en-CA" sz="1600" dirty="0"/>
              <a:t>Initial focus on the TSS regions of </a:t>
            </a:r>
            <a:r>
              <a:rPr lang="en-CA" sz="1600" i="1" dirty="0"/>
              <a:t>HOX</a:t>
            </a:r>
            <a:r>
              <a:rPr lang="en-CA" sz="1600" dirty="0"/>
              <a:t> gene clusters in non-malignant cell types.</a:t>
            </a:r>
          </a:p>
          <a:p>
            <a:pPr lvl="1"/>
            <a:r>
              <a:rPr lang="en-CA" sz="1600" dirty="0"/>
              <a:t>HOX genes are often repressed in terminally differentiated cells.</a:t>
            </a:r>
          </a:p>
          <a:p>
            <a:r>
              <a:rPr lang="en-CA" sz="1600" dirty="0"/>
              <a:t>Normal cells are enriched for H3K27me3 and lack H3K36me3, and generally segregate according to histone marker.</a:t>
            </a:r>
          </a:p>
          <a:p>
            <a:r>
              <a:rPr lang="en-CA" sz="1600" dirty="0"/>
              <a:t>Confirmation / quality-check of anticipated behaviour in normal cells. </a:t>
            </a:r>
          </a:p>
        </p:txBody>
      </p:sp>
      <p:pic>
        <p:nvPicPr>
          <p:cNvPr id="16" name="Picture 15">
            <a:extLst>
              <a:ext uri="{FF2B5EF4-FFF2-40B4-BE49-F238E27FC236}">
                <a16:creationId xmlns:a16="http://schemas.microsoft.com/office/drawing/2014/main" id="{E0D8FC03-6332-3349-A746-6969A527DB1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81055" y="787233"/>
            <a:ext cx="4843067" cy="4356367"/>
          </a:xfrm>
          <a:prstGeom prst="rect">
            <a:avLst/>
          </a:prstGeom>
        </p:spPr>
      </p:pic>
      <p:pic>
        <p:nvPicPr>
          <p:cNvPr id="14" name="Picture 13">
            <a:extLst>
              <a:ext uri="{FF2B5EF4-FFF2-40B4-BE49-F238E27FC236}">
                <a16:creationId xmlns:a16="http://schemas.microsoft.com/office/drawing/2014/main" id="{525BC5BB-1DF4-3046-A6AD-AD0FC1C78C86}"/>
              </a:ext>
            </a:extLst>
          </p:cNvPr>
          <p:cNvPicPr>
            <a:picLocks noChangeAspect="1"/>
          </p:cNvPicPr>
          <p:nvPr/>
        </p:nvPicPr>
        <p:blipFill rotWithShape="1">
          <a:blip r:embed="rId4">
            <a:extLst>
              <a:ext uri="{28A0092B-C50C-407E-A947-70E740481C1C}">
                <a14:useLocalDpi xmlns:a14="http://schemas.microsoft.com/office/drawing/2010/main" val="0"/>
              </a:ext>
            </a:extLst>
          </a:blip>
          <a:srcRect l="2425" r="73292" b="77011"/>
          <a:stretch/>
        </p:blipFill>
        <p:spPr>
          <a:xfrm>
            <a:off x="7213299" y="4791229"/>
            <a:ext cx="1606437" cy="1367920"/>
          </a:xfrm>
          <a:prstGeom prst="rect">
            <a:avLst/>
          </a:prstGeom>
        </p:spPr>
      </p:pic>
      <p:pic>
        <p:nvPicPr>
          <p:cNvPr id="17" name="Picture 16">
            <a:extLst>
              <a:ext uri="{FF2B5EF4-FFF2-40B4-BE49-F238E27FC236}">
                <a16:creationId xmlns:a16="http://schemas.microsoft.com/office/drawing/2014/main" id="{FA5B8F6F-03BF-E849-91D2-066977066575}"/>
              </a:ext>
            </a:extLst>
          </p:cNvPr>
          <p:cNvPicPr>
            <a:picLocks noChangeAspect="1"/>
          </p:cNvPicPr>
          <p:nvPr/>
        </p:nvPicPr>
        <p:blipFill rotWithShape="1">
          <a:blip r:embed="rId3">
            <a:extLst>
              <a:ext uri="{28A0092B-C50C-407E-A947-70E740481C1C}">
                <a14:useLocalDpi xmlns:a14="http://schemas.microsoft.com/office/drawing/2010/main" val="0"/>
              </a:ext>
            </a:extLst>
          </a:blip>
          <a:srcRect l="2163" t="2040" r="74256" b="85500"/>
          <a:stretch/>
        </p:blipFill>
        <p:spPr>
          <a:xfrm>
            <a:off x="4989656" y="5004171"/>
            <a:ext cx="1838770" cy="874053"/>
          </a:xfrm>
          <a:prstGeom prst="rect">
            <a:avLst/>
          </a:prstGeom>
        </p:spPr>
      </p:pic>
      <p:sp>
        <p:nvSpPr>
          <p:cNvPr id="18" name="Rectangle 17">
            <a:extLst>
              <a:ext uri="{FF2B5EF4-FFF2-40B4-BE49-F238E27FC236}">
                <a16:creationId xmlns:a16="http://schemas.microsoft.com/office/drawing/2014/main" id="{01773464-1473-A54E-9BD0-83F07C52FB24}"/>
              </a:ext>
            </a:extLst>
          </p:cNvPr>
          <p:cNvSpPr/>
          <p:nvPr/>
        </p:nvSpPr>
        <p:spPr>
          <a:xfrm>
            <a:off x="4386883" y="965171"/>
            <a:ext cx="816462" cy="80627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0" name="Rectangle 19">
            <a:extLst>
              <a:ext uri="{FF2B5EF4-FFF2-40B4-BE49-F238E27FC236}">
                <a16:creationId xmlns:a16="http://schemas.microsoft.com/office/drawing/2014/main" id="{CB77771C-58C1-EE43-BA4A-537357236666}"/>
              </a:ext>
            </a:extLst>
          </p:cNvPr>
          <p:cNvSpPr/>
          <p:nvPr/>
        </p:nvSpPr>
        <p:spPr>
          <a:xfrm>
            <a:off x="6339595" y="5640680"/>
            <a:ext cx="482834" cy="28379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1" name="Rectangle 20">
            <a:extLst>
              <a:ext uri="{FF2B5EF4-FFF2-40B4-BE49-F238E27FC236}">
                <a16:creationId xmlns:a16="http://schemas.microsoft.com/office/drawing/2014/main" id="{7E5B19CB-1E83-3542-864D-E183886F762E}"/>
              </a:ext>
            </a:extLst>
          </p:cNvPr>
          <p:cNvSpPr/>
          <p:nvPr/>
        </p:nvSpPr>
        <p:spPr>
          <a:xfrm>
            <a:off x="4820690" y="1536070"/>
            <a:ext cx="337931" cy="23537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2" name="Rectangle 21">
            <a:extLst>
              <a:ext uri="{FF2B5EF4-FFF2-40B4-BE49-F238E27FC236}">
                <a16:creationId xmlns:a16="http://schemas.microsoft.com/office/drawing/2014/main" id="{663DEA01-AA4D-4647-9590-A5F9DA175CB8}"/>
              </a:ext>
            </a:extLst>
          </p:cNvPr>
          <p:cNvSpPr/>
          <p:nvPr/>
        </p:nvSpPr>
        <p:spPr>
          <a:xfrm>
            <a:off x="4686264" y="6247011"/>
            <a:ext cx="4457736" cy="276999"/>
          </a:xfrm>
          <a:prstGeom prst="rect">
            <a:avLst/>
          </a:prstGeom>
        </p:spPr>
        <p:txBody>
          <a:bodyPr wrap="square">
            <a:spAutoFit/>
          </a:bodyPr>
          <a:lstStyle/>
          <a:p>
            <a:pPr algn="ctr"/>
            <a:r>
              <a:rPr lang="en-CA" sz="1200" b="1" dirty="0"/>
              <a:t>Fig 4. H3K36me3 and H3K27me3 coverage heatmap in normal cells.</a:t>
            </a:r>
            <a:endParaRPr lang="en-CA" sz="1200" dirty="0"/>
          </a:p>
        </p:txBody>
      </p:sp>
      <p:sp>
        <p:nvSpPr>
          <p:cNvPr id="2" name="Title 1"/>
          <p:cNvSpPr>
            <a:spLocks noGrp="1"/>
          </p:cNvSpPr>
          <p:nvPr>
            <p:ph type="title"/>
          </p:nvPr>
        </p:nvSpPr>
        <p:spPr>
          <a:xfrm>
            <a:off x="628651" y="1131094"/>
            <a:ext cx="4236764" cy="994172"/>
          </a:xfrm>
        </p:spPr>
        <p:txBody>
          <a:bodyPr>
            <a:noAutofit/>
          </a:bodyPr>
          <a:lstStyle/>
          <a:p>
            <a:r>
              <a:rPr lang="en-CA" sz="3200" dirty="0"/>
              <a:t>Evidence of H3K36me3 and H3K27me3 mutual exclusivity in normal cells</a:t>
            </a:r>
          </a:p>
        </p:txBody>
      </p:sp>
      <p:sp>
        <p:nvSpPr>
          <p:cNvPr id="12" name="Rectangle 11">
            <a:extLst>
              <a:ext uri="{FF2B5EF4-FFF2-40B4-BE49-F238E27FC236}">
                <a16:creationId xmlns:a16="http://schemas.microsoft.com/office/drawing/2014/main" id="{8DFE8B4D-4D0A-E346-8E51-FCA05E1DAE37}"/>
              </a:ext>
            </a:extLst>
          </p:cNvPr>
          <p:cNvSpPr/>
          <p:nvPr/>
        </p:nvSpPr>
        <p:spPr>
          <a:xfrm>
            <a:off x="4528457" y="918918"/>
            <a:ext cx="1026908" cy="24531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Tree>
    <p:extLst>
      <p:ext uri="{BB962C8B-B14F-4D97-AF65-F5344CB8AC3E}">
        <p14:creationId xmlns:p14="http://schemas.microsoft.com/office/powerpoint/2010/main" val="371175030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85698" y="3190769"/>
            <a:ext cx="3552176" cy="1920634"/>
          </a:xfrm>
        </p:spPr>
        <p:txBody>
          <a:bodyPr>
            <a:normAutofit lnSpcReduction="10000"/>
          </a:bodyPr>
          <a:lstStyle/>
          <a:p>
            <a:r>
              <a:rPr lang="en-CA" sz="1600" dirty="0"/>
              <a:t>Gross enrichment of H3K36me3 coverage in </a:t>
            </a:r>
            <a:r>
              <a:rPr lang="en-CA" sz="1600" i="1" dirty="0"/>
              <a:t>HOX </a:t>
            </a:r>
            <a:r>
              <a:rPr lang="en-CA" sz="1600" dirty="0"/>
              <a:t>genes compared to normal cells (despite similar clustering behaviour).</a:t>
            </a:r>
          </a:p>
          <a:p>
            <a:endParaRPr lang="en-CA" sz="1600" dirty="0"/>
          </a:p>
          <a:p>
            <a:r>
              <a:rPr lang="en-CA" sz="1600" dirty="0"/>
              <a:t>Initial evidence of a shift in distribution between active and repressive histone marks.</a:t>
            </a:r>
          </a:p>
          <a:p>
            <a:endParaRPr lang="en-CA" sz="1600" dirty="0"/>
          </a:p>
          <a:p>
            <a:pPr marL="0" indent="0">
              <a:buNone/>
            </a:pPr>
            <a:endParaRPr lang="en-CA" sz="1600" dirty="0"/>
          </a:p>
        </p:txBody>
      </p:sp>
      <p:sp>
        <p:nvSpPr>
          <p:cNvPr id="18" name="Rectangle 17">
            <a:extLst>
              <a:ext uri="{FF2B5EF4-FFF2-40B4-BE49-F238E27FC236}">
                <a16:creationId xmlns:a16="http://schemas.microsoft.com/office/drawing/2014/main" id="{01773464-1473-A54E-9BD0-83F07C52FB24}"/>
              </a:ext>
            </a:extLst>
          </p:cNvPr>
          <p:cNvSpPr/>
          <p:nvPr/>
        </p:nvSpPr>
        <p:spPr>
          <a:xfrm>
            <a:off x="4795420" y="1356802"/>
            <a:ext cx="745856" cy="52558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9" name="Rectangle 18">
            <a:extLst>
              <a:ext uri="{FF2B5EF4-FFF2-40B4-BE49-F238E27FC236}">
                <a16:creationId xmlns:a16="http://schemas.microsoft.com/office/drawing/2014/main" id="{34ED713E-CB28-B542-B56B-BC8950A34ED9}"/>
              </a:ext>
            </a:extLst>
          </p:cNvPr>
          <p:cNvSpPr/>
          <p:nvPr/>
        </p:nvSpPr>
        <p:spPr>
          <a:xfrm>
            <a:off x="5476459" y="1384222"/>
            <a:ext cx="337931" cy="23537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1" name="Rectangle 20">
            <a:extLst>
              <a:ext uri="{FF2B5EF4-FFF2-40B4-BE49-F238E27FC236}">
                <a16:creationId xmlns:a16="http://schemas.microsoft.com/office/drawing/2014/main" id="{7E5B19CB-1E83-3542-864D-E183886F762E}"/>
              </a:ext>
            </a:extLst>
          </p:cNvPr>
          <p:cNvSpPr/>
          <p:nvPr/>
        </p:nvSpPr>
        <p:spPr>
          <a:xfrm>
            <a:off x="5203345" y="1973297"/>
            <a:ext cx="337931" cy="23537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nvGrpSpPr>
          <p:cNvPr id="9" name="Group 8">
            <a:extLst>
              <a:ext uri="{FF2B5EF4-FFF2-40B4-BE49-F238E27FC236}">
                <a16:creationId xmlns:a16="http://schemas.microsoft.com/office/drawing/2014/main" id="{EA352AB1-6530-3040-9E66-C4CE8E190B7D}"/>
              </a:ext>
            </a:extLst>
          </p:cNvPr>
          <p:cNvGrpSpPr/>
          <p:nvPr/>
        </p:nvGrpSpPr>
        <p:grpSpPr>
          <a:xfrm>
            <a:off x="4237873" y="1003246"/>
            <a:ext cx="4906127" cy="4534070"/>
            <a:chOff x="6135758" y="0"/>
            <a:chExt cx="6026731" cy="5421079"/>
          </a:xfrm>
        </p:grpSpPr>
        <p:pic>
          <p:nvPicPr>
            <p:cNvPr id="7" name="Picture 6">
              <a:extLst>
                <a:ext uri="{FF2B5EF4-FFF2-40B4-BE49-F238E27FC236}">
                  <a16:creationId xmlns:a16="http://schemas.microsoft.com/office/drawing/2014/main" id="{FC7CDB32-EF1A-054D-9112-A7B84EDF2E3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35758" y="0"/>
              <a:ext cx="6026731" cy="5421079"/>
            </a:xfrm>
            <a:prstGeom prst="rect">
              <a:avLst/>
            </a:prstGeom>
          </p:spPr>
        </p:pic>
        <p:sp>
          <p:nvSpPr>
            <p:cNvPr id="22" name="Rectangle 21">
              <a:extLst>
                <a:ext uri="{FF2B5EF4-FFF2-40B4-BE49-F238E27FC236}">
                  <a16:creationId xmlns:a16="http://schemas.microsoft.com/office/drawing/2014/main" id="{ED078C1A-B2D0-4D4E-A881-94F6E1578E33}"/>
                </a:ext>
              </a:extLst>
            </p:cNvPr>
            <p:cNvSpPr/>
            <p:nvPr/>
          </p:nvSpPr>
          <p:spPr>
            <a:xfrm>
              <a:off x="6283202" y="75341"/>
              <a:ext cx="994475" cy="115655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4" name="Rectangle 23">
              <a:extLst>
                <a:ext uri="{FF2B5EF4-FFF2-40B4-BE49-F238E27FC236}">
                  <a16:creationId xmlns:a16="http://schemas.microsoft.com/office/drawing/2014/main" id="{607860F0-4631-7544-A64B-7EA1F59E1BBD}"/>
                </a:ext>
              </a:extLst>
            </p:cNvPr>
            <p:cNvSpPr/>
            <p:nvPr/>
          </p:nvSpPr>
          <p:spPr>
            <a:xfrm>
              <a:off x="6321012" y="1163071"/>
              <a:ext cx="602037" cy="31383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grpSp>
        <p:nvGrpSpPr>
          <p:cNvPr id="12" name="Group 11">
            <a:extLst>
              <a:ext uri="{FF2B5EF4-FFF2-40B4-BE49-F238E27FC236}">
                <a16:creationId xmlns:a16="http://schemas.microsoft.com/office/drawing/2014/main" id="{96178128-94CA-DE4F-A3DC-512F844D99B6}"/>
              </a:ext>
            </a:extLst>
          </p:cNvPr>
          <p:cNvGrpSpPr/>
          <p:nvPr/>
        </p:nvGrpSpPr>
        <p:grpSpPr>
          <a:xfrm>
            <a:off x="5511812" y="5570398"/>
            <a:ext cx="1481111" cy="811837"/>
            <a:chOff x="7277679" y="5926238"/>
            <a:chExt cx="1541081" cy="878432"/>
          </a:xfrm>
        </p:grpSpPr>
        <p:pic>
          <p:nvPicPr>
            <p:cNvPr id="15" name="Picture 14">
              <a:extLst>
                <a:ext uri="{FF2B5EF4-FFF2-40B4-BE49-F238E27FC236}">
                  <a16:creationId xmlns:a16="http://schemas.microsoft.com/office/drawing/2014/main" id="{D52120B6-EAA8-0E40-A503-9608C81281C3}"/>
                </a:ext>
              </a:extLst>
            </p:cNvPr>
            <p:cNvPicPr>
              <a:picLocks noChangeAspect="1"/>
            </p:cNvPicPr>
            <p:nvPr/>
          </p:nvPicPr>
          <p:blipFill rotWithShape="1">
            <a:blip r:embed="rId3">
              <a:extLst>
                <a:ext uri="{28A0092B-C50C-407E-A947-70E740481C1C}">
                  <a14:useLocalDpi xmlns:a14="http://schemas.microsoft.com/office/drawing/2010/main" val="0"/>
                </a:ext>
              </a:extLst>
            </a:blip>
            <a:srcRect t="15644" r="82416" b="72479"/>
            <a:stretch/>
          </p:blipFill>
          <p:spPr>
            <a:xfrm>
              <a:off x="7277679" y="5926238"/>
              <a:ext cx="1426186" cy="878428"/>
            </a:xfrm>
            <a:prstGeom prst="rect">
              <a:avLst/>
            </a:prstGeom>
          </p:spPr>
        </p:pic>
        <p:sp>
          <p:nvSpPr>
            <p:cNvPr id="23" name="Rectangle 22">
              <a:extLst>
                <a:ext uri="{FF2B5EF4-FFF2-40B4-BE49-F238E27FC236}">
                  <a16:creationId xmlns:a16="http://schemas.microsoft.com/office/drawing/2014/main" id="{9C401180-7E1A-5643-A6C9-ADD987090821}"/>
                </a:ext>
              </a:extLst>
            </p:cNvPr>
            <p:cNvSpPr/>
            <p:nvPr/>
          </p:nvSpPr>
          <p:spPr>
            <a:xfrm>
              <a:off x="8339430" y="6196746"/>
              <a:ext cx="479330" cy="60792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pic>
        <p:nvPicPr>
          <p:cNvPr id="5" name="Picture 4">
            <a:extLst>
              <a:ext uri="{FF2B5EF4-FFF2-40B4-BE49-F238E27FC236}">
                <a16:creationId xmlns:a16="http://schemas.microsoft.com/office/drawing/2014/main" id="{AE07670D-FDB1-724A-AD28-ECB23F883714}"/>
              </a:ext>
            </a:extLst>
          </p:cNvPr>
          <p:cNvPicPr>
            <a:picLocks noChangeAspect="1"/>
          </p:cNvPicPr>
          <p:nvPr/>
        </p:nvPicPr>
        <p:blipFill rotWithShape="1">
          <a:blip r:embed="rId4">
            <a:extLst>
              <a:ext uri="{28A0092B-C50C-407E-A947-70E740481C1C}">
                <a14:useLocalDpi xmlns:a14="http://schemas.microsoft.com/office/drawing/2010/main" val="0"/>
              </a:ext>
            </a:extLst>
          </a:blip>
          <a:srcRect l="1679" r="73465" b="76501"/>
          <a:stretch/>
        </p:blipFill>
        <p:spPr>
          <a:xfrm>
            <a:off x="7167647" y="5394333"/>
            <a:ext cx="1721154" cy="1463667"/>
          </a:xfrm>
          <a:prstGeom prst="rect">
            <a:avLst/>
          </a:prstGeom>
        </p:spPr>
      </p:pic>
      <p:pic>
        <p:nvPicPr>
          <p:cNvPr id="26" name="Picture 25">
            <a:extLst>
              <a:ext uri="{FF2B5EF4-FFF2-40B4-BE49-F238E27FC236}">
                <a16:creationId xmlns:a16="http://schemas.microsoft.com/office/drawing/2014/main" id="{90539078-DC72-0845-92F7-423DE6684E66}"/>
              </a:ext>
            </a:extLst>
          </p:cNvPr>
          <p:cNvPicPr>
            <a:picLocks noChangeAspect="1"/>
          </p:cNvPicPr>
          <p:nvPr/>
        </p:nvPicPr>
        <p:blipFill rotWithShape="1">
          <a:blip r:embed="rId3">
            <a:extLst>
              <a:ext uri="{28A0092B-C50C-407E-A947-70E740481C1C}">
                <a14:useLocalDpi xmlns:a14="http://schemas.microsoft.com/office/drawing/2010/main" val="0"/>
              </a:ext>
            </a:extLst>
          </a:blip>
          <a:srcRect t="3312" r="82416" b="84356"/>
          <a:stretch/>
        </p:blipFill>
        <p:spPr>
          <a:xfrm>
            <a:off x="4301056" y="5518715"/>
            <a:ext cx="1370687" cy="876638"/>
          </a:xfrm>
          <a:prstGeom prst="rect">
            <a:avLst/>
          </a:prstGeom>
        </p:spPr>
      </p:pic>
      <p:sp>
        <p:nvSpPr>
          <p:cNvPr id="28" name="Rectangle 27">
            <a:extLst>
              <a:ext uri="{FF2B5EF4-FFF2-40B4-BE49-F238E27FC236}">
                <a16:creationId xmlns:a16="http://schemas.microsoft.com/office/drawing/2014/main" id="{7625CE7E-FAD6-9D44-AA56-F7201199FEFE}"/>
              </a:ext>
            </a:extLst>
          </p:cNvPr>
          <p:cNvSpPr/>
          <p:nvPr/>
        </p:nvSpPr>
        <p:spPr>
          <a:xfrm>
            <a:off x="5192287" y="504217"/>
            <a:ext cx="3957020" cy="461665"/>
          </a:xfrm>
          <a:prstGeom prst="rect">
            <a:avLst/>
          </a:prstGeom>
        </p:spPr>
        <p:txBody>
          <a:bodyPr wrap="square">
            <a:spAutoFit/>
          </a:bodyPr>
          <a:lstStyle/>
          <a:p>
            <a:pPr algn="ctr"/>
            <a:r>
              <a:rPr lang="en-CA" sz="1200" b="1" dirty="0"/>
              <a:t>Fig 5. H3K36me3 and H3K27me3 coverage heatmap in tumour cells.</a:t>
            </a:r>
            <a:endParaRPr lang="en-CA" sz="1200" dirty="0"/>
          </a:p>
        </p:txBody>
      </p:sp>
      <p:sp>
        <p:nvSpPr>
          <p:cNvPr id="2" name="Title 1"/>
          <p:cNvSpPr>
            <a:spLocks noGrp="1"/>
          </p:cNvSpPr>
          <p:nvPr>
            <p:ph type="title"/>
          </p:nvPr>
        </p:nvSpPr>
        <p:spPr>
          <a:xfrm>
            <a:off x="628649" y="1131094"/>
            <a:ext cx="4301581" cy="994172"/>
          </a:xfrm>
        </p:spPr>
        <p:txBody>
          <a:bodyPr>
            <a:noAutofit/>
          </a:bodyPr>
          <a:lstStyle/>
          <a:p>
            <a:r>
              <a:rPr lang="en-CA" sz="3200" dirty="0"/>
              <a:t>Distribution of H3K36me3 and H3K27me3 in tumour cell-types is less distinct</a:t>
            </a:r>
          </a:p>
        </p:txBody>
      </p:sp>
    </p:spTree>
    <p:extLst>
      <p:ext uri="{BB962C8B-B14F-4D97-AF65-F5344CB8AC3E}">
        <p14:creationId xmlns:p14="http://schemas.microsoft.com/office/powerpoint/2010/main" val="176620716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a:extLst>
              <a:ext uri="{FF2B5EF4-FFF2-40B4-BE49-F238E27FC236}">
                <a16:creationId xmlns:a16="http://schemas.microsoft.com/office/drawing/2014/main" id="{6E5F9B5B-8D40-B14E-AB94-3925C9683EED}"/>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4293590" y="576063"/>
            <a:ext cx="4965110" cy="4466145"/>
          </a:xfrm>
        </p:spPr>
      </p:pic>
      <p:sp>
        <p:nvSpPr>
          <p:cNvPr id="8" name="Content Placeholder 2">
            <a:extLst>
              <a:ext uri="{FF2B5EF4-FFF2-40B4-BE49-F238E27FC236}">
                <a16:creationId xmlns:a16="http://schemas.microsoft.com/office/drawing/2014/main" id="{B2F11DCE-5401-D64A-BA9F-65AD88BA8573}"/>
              </a:ext>
            </a:extLst>
          </p:cNvPr>
          <p:cNvSpPr txBox="1">
            <a:spLocks/>
          </p:cNvSpPr>
          <p:nvPr/>
        </p:nvSpPr>
        <p:spPr>
          <a:xfrm>
            <a:off x="628650" y="3071479"/>
            <a:ext cx="3563340" cy="2767155"/>
          </a:xfrm>
          <a:prstGeom prst="rect">
            <a:avLst/>
          </a:prstGeom>
        </p:spPr>
        <p:txBody>
          <a:bodyPr vert="horz" lIns="68580" tIns="34290" rIns="68580" bIns="3429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CA" sz="1600" dirty="0"/>
              <a:t>Pairwise correlation among tumour samples shows clear clustering based on histone marker.</a:t>
            </a:r>
          </a:p>
          <a:p>
            <a:r>
              <a:rPr lang="en-CA" sz="1600" dirty="0"/>
              <a:t>Correlation across samples representing different histone markers is less distinct in brain glioma and germinal centre B-cell (GCB) cancers.</a:t>
            </a:r>
          </a:p>
          <a:p>
            <a:pPr lvl="1"/>
            <a:r>
              <a:rPr lang="en-CA" sz="1600" dirty="0"/>
              <a:t>H3K27M mutations and subsequent H3K36me3 depletion / H3K27me3 expansion has been observed in pediatric brain gliomas.</a:t>
            </a:r>
          </a:p>
          <a:p>
            <a:endParaRPr lang="en-CA" sz="1600" dirty="0"/>
          </a:p>
          <a:p>
            <a:pPr marL="0" indent="0">
              <a:buNone/>
            </a:pPr>
            <a:endParaRPr lang="en-CA" sz="1600" dirty="0"/>
          </a:p>
        </p:txBody>
      </p:sp>
      <p:sp>
        <p:nvSpPr>
          <p:cNvPr id="10" name="Rectangle 9">
            <a:extLst>
              <a:ext uri="{FF2B5EF4-FFF2-40B4-BE49-F238E27FC236}">
                <a16:creationId xmlns:a16="http://schemas.microsoft.com/office/drawing/2014/main" id="{E8ACA9C8-5EE5-8C46-A20B-068039A41FF9}"/>
              </a:ext>
            </a:extLst>
          </p:cNvPr>
          <p:cNvSpPr/>
          <p:nvPr/>
        </p:nvSpPr>
        <p:spPr>
          <a:xfrm>
            <a:off x="6881774" y="4806835"/>
            <a:ext cx="461353" cy="23537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1" name="Rectangle 10">
            <a:extLst>
              <a:ext uri="{FF2B5EF4-FFF2-40B4-BE49-F238E27FC236}">
                <a16:creationId xmlns:a16="http://schemas.microsoft.com/office/drawing/2014/main" id="{C30E9354-2886-9F41-A16B-1257EB47D7BE}"/>
              </a:ext>
            </a:extLst>
          </p:cNvPr>
          <p:cNvSpPr/>
          <p:nvPr/>
        </p:nvSpPr>
        <p:spPr>
          <a:xfrm>
            <a:off x="5223505" y="4703288"/>
            <a:ext cx="227047" cy="338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2" name="Rectangle 11">
            <a:extLst>
              <a:ext uri="{FF2B5EF4-FFF2-40B4-BE49-F238E27FC236}">
                <a16:creationId xmlns:a16="http://schemas.microsoft.com/office/drawing/2014/main" id="{70229822-3B68-7645-B7D4-D96C1694F164}"/>
              </a:ext>
            </a:extLst>
          </p:cNvPr>
          <p:cNvSpPr/>
          <p:nvPr/>
        </p:nvSpPr>
        <p:spPr>
          <a:xfrm>
            <a:off x="8880709" y="2962695"/>
            <a:ext cx="364891" cy="338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3" name="Rectangle 12">
            <a:extLst>
              <a:ext uri="{FF2B5EF4-FFF2-40B4-BE49-F238E27FC236}">
                <a16:creationId xmlns:a16="http://schemas.microsoft.com/office/drawing/2014/main" id="{68E692CF-AE1B-974B-9204-86A1F8665776}"/>
              </a:ext>
            </a:extLst>
          </p:cNvPr>
          <p:cNvSpPr/>
          <p:nvPr/>
        </p:nvSpPr>
        <p:spPr>
          <a:xfrm>
            <a:off x="5030445" y="1328840"/>
            <a:ext cx="386120" cy="2343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7" name="Title 1">
            <a:extLst>
              <a:ext uri="{FF2B5EF4-FFF2-40B4-BE49-F238E27FC236}">
                <a16:creationId xmlns:a16="http://schemas.microsoft.com/office/drawing/2014/main" id="{14E60AD3-2D49-C54C-8E03-06F3A9F832B7}"/>
              </a:ext>
            </a:extLst>
          </p:cNvPr>
          <p:cNvSpPr>
            <a:spLocks noGrp="1"/>
          </p:cNvSpPr>
          <p:nvPr>
            <p:ph type="title"/>
          </p:nvPr>
        </p:nvSpPr>
        <p:spPr>
          <a:xfrm>
            <a:off x="628650" y="1131094"/>
            <a:ext cx="3836472" cy="994172"/>
          </a:xfrm>
        </p:spPr>
        <p:txBody>
          <a:bodyPr>
            <a:noAutofit/>
          </a:bodyPr>
          <a:lstStyle/>
          <a:p>
            <a:r>
              <a:rPr lang="en-CA" sz="3200" dirty="0"/>
              <a:t>Distribution of H3K36me3 and H3K27me3 in tumour cell-types is less distinct</a:t>
            </a:r>
          </a:p>
        </p:txBody>
      </p:sp>
      <p:sp>
        <p:nvSpPr>
          <p:cNvPr id="9" name="Rectangle 8">
            <a:extLst>
              <a:ext uri="{FF2B5EF4-FFF2-40B4-BE49-F238E27FC236}">
                <a16:creationId xmlns:a16="http://schemas.microsoft.com/office/drawing/2014/main" id="{6533E02F-803A-C647-97D6-DEC55440E02F}"/>
              </a:ext>
            </a:extLst>
          </p:cNvPr>
          <p:cNvSpPr/>
          <p:nvPr/>
        </p:nvSpPr>
        <p:spPr>
          <a:xfrm>
            <a:off x="5021215" y="6352751"/>
            <a:ext cx="4041939" cy="461665"/>
          </a:xfrm>
          <a:prstGeom prst="rect">
            <a:avLst/>
          </a:prstGeom>
        </p:spPr>
        <p:txBody>
          <a:bodyPr wrap="square">
            <a:spAutoFit/>
          </a:bodyPr>
          <a:lstStyle/>
          <a:p>
            <a:pPr algn="ctr"/>
            <a:r>
              <a:rPr lang="en-CA" sz="1200" b="1" dirty="0"/>
              <a:t>Fig 6. Pairwise genome-wide sample coverage correlation heatmap (tumour only).</a:t>
            </a:r>
            <a:endParaRPr lang="en-CA" sz="1200" dirty="0"/>
          </a:p>
        </p:txBody>
      </p:sp>
      <p:pic>
        <p:nvPicPr>
          <p:cNvPr id="3" name="Picture 2">
            <a:extLst>
              <a:ext uri="{FF2B5EF4-FFF2-40B4-BE49-F238E27FC236}">
                <a16:creationId xmlns:a16="http://schemas.microsoft.com/office/drawing/2014/main" id="{DC3E1EF4-9882-6147-B92C-BDE6AE5AE098}"/>
              </a:ext>
            </a:extLst>
          </p:cNvPr>
          <p:cNvPicPr>
            <a:picLocks noChangeAspect="1"/>
          </p:cNvPicPr>
          <p:nvPr/>
        </p:nvPicPr>
        <p:blipFill rotWithShape="1">
          <a:blip r:embed="rId4">
            <a:extLst>
              <a:ext uri="{28A0092B-C50C-407E-A947-70E740481C1C}">
                <a14:useLocalDpi xmlns:a14="http://schemas.microsoft.com/office/drawing/2010/main" val="0"/>
              </a:ext>
            </a:extLst>
          </a:blip>
          <a:srcRect r="73974" b="76000"/>
          <a:stretch/>
        </p:blipFill>
        <p:spPr>
          <a:xfrm>
            <a:off x="6936479" y="4722222"/>
            <a:ext cx="1984233" cy="1645920"/>
          </a:xfrm>
          <a:prstGeom prst="rect">
            <a:avLst/>
          </a:prstGeom>
        </p:spPr>
      </p:pic>
    </p:spTree>
    <p:extLst>
      <p:ext uri="{BB962C8B-B14F-4D97-AF65-F5344CB8AC3E}">
        <p14:creationId xmlns:p14="http://schemas.microsoft.com/office/powerpoint/2010/main" val="8430975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D249A5-5FF3-0647-B13A-F67FB9957593}"/>
              </a:ext>
            </a:extLst>
          </p:cNvPr>
          <p:cNvSpPr>
            <a:spLocks noGrp="1"/>
          </p:cNvSpPr>
          <p:nvPr>
            <p:ph type="title"/>
          </p:nvPr>
        </p:nvSpPr>
        <p:spPr/>
        <p:txBody>
          <a:bodyPr>
            <a:normAutofit/>
          </a:bodyPr>
          <a:lstStyle/>
          <a:p>
            <a:r>
              <a:rPr lang="en-US" sz="3200" dirty="0"/>
              <a:t>Concluding remarks + future work</a:t>
            </a:r>
          </a:p>
        </p:txBody>
      </p:sp>
      <p:sp>
        <p:nvSpPr>
          <p:cNvPr id="3" name="Content Placeholder 2">
            <a:extLst>
              <a:ext uri="{FF2B5EF4-FFF2-40B4-BE49-F238E27FC236}">
                <a16:creationId xmlns:a16="http://schemas.microsoft.com/office/drawing/2014/main" id="{35D4BED7-ECBC-FA41-ABC3-4987CC6D060C}"/>
              </a:ext>
            </a:extLst>
          </p:cNvPr>
          <p:cNvSpPr>
            <a:spLocks noGrp="1"/>
          </p:cNvSpPr>
          <p:nvPr>
            <p:ph idx="1"/>
          </p:nvPr>
        </p:nvSpPr>
        <p:spPr/>
        <p:txBody>
          <a:bodyPr>
            <a:normAutofit/>
          </a:bodyPr>
          <a:lstStyle/>
          <a:p>
            <a:r>
              <a:rPr lang="en-US" sz="1600" dirty="0"/>
              <a:t>H3K36me3 and H3K27me3 redistribution may have </a:t>
            </a:r>
            <a:r>
              <a:rPr lang="en-US" sz="1600" b="1" dirty="0"/>
              <a:t>oncogenic implications</a:t>
            </a:r>
            <a:r>
              <a:rPr lang="en-US" sz="1600" dirty="0"/>
              <a:t> in certain cancers.</a:t>
            </a:r>
          </a:p>
          <a:p>
            <a:endParaRPr lang="en-US" sz="1600" dirty="0"/>
          </a:p>
          <a:p>
            <a:r>
              <a:rPr lang="en-US" sz="1600" dirty="0"/>
              <a:t>This is a preliminary analysis aimed at characterizing H3K36me3 / H3K27me3 histone marker distributions—leveraging a large, heterogenous collection of samples.</a:t>
            </a:r>
          </a:p>
          <a:p>
            <a:endParaRPr lang="en-US" sz="1600" dirty="0"/>
          </a:p>
          <a:p>
            <a:r>
              <a:rPr lang="en-US" sz="1600" dirty="0"/>
              <a:t>Next steps: identify regions of differential H3K36me3 and H3K27me3 binding across tumor/normal samples.</a:t>
            </a:r>
          </a:p>
          <a:p>
            <a:pPr lvl="1"/>
            <a:r>
              <a:rPr lang="en-US" sz="1600" dirty="0"/>
              <a:t>Multiple options further exploration: Peak calling, gene-set enrichment analyses (GSEA), motif enrichment analysis, etc.</a:t>
            </a:r>
          </a:p>
          <a:p>
            <a:endParaRPr lang="en-US" sz="1600" dirty="0"/>
          </a:p>
          <a:p>
            <a:pPr marL="342900" lvl="1" indent="0">
              <a:buNone/>
            </a:pPr>
            <a:endParaRPr lang="en-US" sz="1600" dirty="0"/>
          </a:p>
        </p:txBody>
      </p:sp>
    </p:spTree>
    <p:extLst>
      <p:ext uri="{BB962C8B-B14F-4D97-AF65-F5344CB8AC3E}">
        <p14:creationId xmlns:p14="http://schemas.microsoft.com/office/powerpoint/2010/main" val="1194832910"/>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2723</TotalTime>
  <Words>1278</Words>
  <Application>Microsoft Macintosh PowerPoint</Application>
  <PresentationFormat>On-screen Show (4:3)</PresentationFormat>
  <Paragraphs>112</Paragraphs>
  <Slides>10</Slides>
  <Notes>9</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10</vt:i4>
      </vt:variant>
    </vt:vector>
  </HeadingPairs>
  <TitlesOfParts>
    <vt:vector size="14" baseType="lpstr">
      <vt:lpstr>Arial</vt:lpstr>
      <vt:lpstr>Calibri</vt:lpstr>
      <vt:lpstr>Calibri Light</vt:lpstr>
      <vt:lpstr>Office Theme</vt:lpstr>
      <vt:lpstr>Elucidating the relationship between H3K36 and H3K27 trimethylation across normal and malignant tissue types</vt:lpstr>
      <vt:lpstr>Histone H3K27 and H3K36 trimethylation in non-malignant cells</vt:lpstr>
      <vt:lpstr>Redistribution of H3K27me3 and HeK36me3 in cancer</vt:lpstr>
      <vt:lpstr>Elucidating the relationship between H3K36 and H3K27 trimethylation across normal and malignant tissue types</vt:lpstr>
      <vt:lpstr>Analysis methodology</vt:lpstr>
      <vt:lpstr>Evidence of H3K36me3 and H3K27me3 mutual exclusivity in normal cells</vt:lpstr>
      <vt:lpstr>Distribution of H3K36me3 and H3K27me3 in tumour cell-types is less distinct</vt:lpstr>
      <vt:lpstr>Distribution of H3K36me3 and H3K27me3 in tumour cell-types is less distinct</vt:lpstr>
      <vt:lpstr>Concluding remarks + future work</vt:lpstr>
      <vt:lpstr>Acknowledgements</vt:lpstr>
    </vt:vector>
  </TitlesOfParts>
  <Company/>
  <LinksUpToDate>false</LinksUpToDate>
  <SharedDoc>false</SharedDoc>
  <HyperlinksChanged>false</HyperlinksChanged>
  <AppVersion>16.0014</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Discovery of UDP-Glycosyltransferases and BAHD Acyltransferases Involved in the Biosynthesis of the Antidiabetic Plant Metabolite Montbretin A</dc:title>
  <dc:creator>Cameron Herberts</dc:creator>
  <cp:lastModifiedBy>Microsoft Office User</cp:lastModifiedBy>
  <cp:revision>410</cp:revision>
  <cp:lastPrinted>2018-12-05T01:54:41Z</cp:lastPrinted>
  <dcterms:created xsi:type="dcterms:W3CDTF">2018-11-26T01:39:10Z</dcterms:created>
  <dcterms:modified xsi:type="dcterms:W3CDTF">2018-12-05T17:50:51Z</dcterms:modified>
</cp:coreProperties>
</file>